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0" r:id="rId3"/>
    <p:sldId id="257" r:id="rId4"/>
    <p:sldId id="265" r:id="rId5"/>
    <p:sldId id="266" r:id="rId6"/>
    <p:sldId id="261" r:id="rId7"/>
    <p:sldId id="263" r:id="rId8"/>
    <p:sldId id="262" r:id="rId9"/>
    <p:sldId id="264" r:id="rId10"/>
    <p:sldId id="259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b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5FFE3"/>
    <a:srgbClr val="FFCCFF"/>
    <a:srgbClr val="D3E2FF"/>
    <a:srgbClr val="FF99FF"/>
    <a:srgbClr val="DFEAFF"/>
    <a:srgbClr val="CBFFF1"/>
    <a:srgbClr val="A9FFE8"/>
    <a:srgbClr val="C1FF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2967" autoAdjust="0"/>
  </p:normalViewPr>
  <p:slideViewPr>
    <p:cSldViewPr>
      <p:cViewPr varScale="1">
        <p:scale>
          <a:sx n="102" d="100"/>
          <a:sy n="102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788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88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8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88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88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8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788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788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E7E2CB-0C81-465B-BFD1-5FA377332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AC7B3-400C-4FAA-93A5-69D9FE1A9F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ED389-8D92-4722-8C86-C19E61C897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414E3C-72A0-4955-8D91-D6B8B2276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09A995-542E-4DB2-A02E-F8A209A19E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F15E38-E781-486B-82EA-4838D38D6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7B00F-4807-409D-BE44-3FF274915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D455-1416-4090-8CF9-0FCE85A8D1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F2031-9D53-4EDD-83A0-BE828E3A3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F1986-E085-49C4-91B6-81EAF70FF9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1A2D1-0706-45E6-8E4A-B1BAA1E10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F7B08-AB35-444A-9EDA-3AEA7CE88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9B013-7D71-40A3-BFE5-D4C9F1642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15EF9-FB40-4A65-B946-6458F35C4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="0" u="none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endParaRPr lang="ru-RU"/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u="none"/>
            </a:lvl1pPr>
          </a:lstStyle>
          <a:p>
            <a:endParaRPr lang="ru-RU"/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u="none"/>
            </a:lvl1pPr>
          </a:lstStyle>
          <a:p>
            <a:fld id="{A5B38DD5-33D4-4FF3-9F75-DB17CE70DC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836613"/>
            <a:ext cx="7777162" cy="935037"/>
          </a:xfrm>
        </p:spPr>
        <p:txBody>
          <a:bodyPr/>
          <a:lstStyle/>
          <a:p>
            <a:r>
              <a:rPr lang="ru-RU" sz="4000" b="1"/>
              <a:t>РОДИТЕЛЬСКОЕ СОБРАНИЕ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916113"/>
            <a:ext cx="6400800" cy="1295400"/>
          </a:xfrm>
        </p:spPr>
        <p:txBody>
          <a:bodyPr/>
          <a:lstStyle/>
          <a:p>
            <a:r>
              <a:rPr lang="ru-RU"/>
              <a:t>«Как помочь ребенку в выборе профессии»</a:t>
            </a:r>
            <a:r>
              <a:rPr lang="en-US"/>
              <a:t>      </a:t>
            </a:r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47813" y="3803650"/>
            <a:ext cx="64087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0" u="none"/>
              <a:t>Автор:  Боровик Т.Н.,</a:t>
            </a:r>
          </a:p>
          <a:p>
            <a:r>
              <a:rPr lang="ru-RU" sz="2000" b="0" u="none"/>
              <a:t>учитель математики,</a:t>
            </a:r>
            <a:r>
              <a:rPr lang="en-US" sz="2000" b="0" u="none"/>
              <a:t> </a:t>
            </a:r>
            <a:r>
              <a:rPr lang="ru-RU" sz="2000" b="0" u="none"/>
              <a:t>классный руководитель 11кл.</a:t>
            </a:r>
          </a:p>
          <a:p>
            <a:r>
              <a:rPr lang="ru-RU" sz="2000" b="0" u="none"/>
              <a:t>МОУ сош №3 г. Красный Кут.</a:t>
            </a:r>
          </a:p>
          <a:p>
            <a:endParaRPr lang="ru-RU" sz="2000" b="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Выбор учебного заведения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Знакомство со структурой учебных заведений города</a:t>
            </a:r>
          </a:p>
          <a:p>
            <a:r>
              <a:rPr lang="ru-RU" sz="2800"/>
              <a:t>Уровнем образования в них</a:t>
            </a:r>
          </a:p>
          <a:p>
            <a:r>
              <a:rPr lang="ru-RU" sz="2800"/>
              <a:t>Вступительными экзаменами в них</a:t>
            </a:r>
          </a:p>
          <a:p>
            <a:endParaRPr lang="ru-RU" sz="2800"/>
          </a:p>
          <a:p>
            <a:endParaRPr lang="ru-RU" sz="2800"/>
          </a:p>
          <a:p>
            <a:endParaRPr lang="ru-RU" sz="2800"/>
          </a:p>
        </p:txBody>
      </p:sp>
      <p:pic>
        <p:nvPicPr>
          <p:cNvPr id="9224" name="Picture 8" descr="j029213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3788" y="2092325"/>
            <a:ext cx="1854200" cy="1831975"/>
          </a:xfrm>
          <a:noFill/>
          <a:ln/>
        </p:spPr>
      </p:pic>
      <p:pic>
        <p:nvPicPr>
          <p:cNvPr id="9225" name="Picture 9" descr="j0292116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1863" y="4508500"/>
            <a:ext cx="2089150" cy="1662113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7" name="Rectangle 39"/>
          <p:cNvSpPr>
            <a:spLocks noGrp="1" noChangeArrowheads="1"/>
          </p:cNvSpPr>
          <p:nvPr>
            <p:ph type="title"/>
          </p:nvPr>
        </p:nvSpPr>
        <p:spPr>
          <a:xfrm>
            <a:off x="1619250" y="214313"/>
            <a:ext cx="7993063" cy="1343025"/>
          </a:xfrm>
        </p:spPr>
        <p:txBody>
          <a:bodyPr/>
          <a:lstStyle/>
          <a:p>
            <a:r>
              <a:rPr lang="ru-RU" sz="4000" b="1"/>
              <a:t>КЕМ БЫТЬ? КАКИМ БЫТЬ ?</a:t>
            </a:r>
          </a:p>
        </p:txBody>
      </p:sp>
      <p:graphicFrame>
        <p:nvGraphicFramePr>
          <p:cNvPr id="37917" name="Diagram 29"/>
          <p:cNvGraphicFramePr>
            <a:graphicFrameLocks noChangeAspect="1"/>
          </p:cNvGraphicFramePr>
          <p:nvPr>
            <p:ph sz="half" idx="1"/>
          </p:nvPr>
        </p:nvGraphicFramePr>
        <p:xfrm>
          <a:off x="1989138" y="2308225"/>
          <a:ext cx="3467100" cy="3829050"/>
        </p:xfrm>
        <a:graphic>
          <a:graphicData uri="http://schemas.openxmlformats.org/drawingml/2006/compatibility">
            <com:legacyDrawing xmlns:com="http://schemas.openxmlformats.org/drawingml/2006/compatibility" spid="_x0000_s37917"/>
          </a:graphicData>
        </a:graphic>
      </p:graphicFrame>
      <p:sp>
        <p:nvSpPr>
          <p:cNvPr id="37933" name="Rectangle 45"/>
          <p:cNvSpPr>
            <a:spLocks noGrp="1" noChangeArrowheads="1"/>
          </p:cNvSpPr>
          <p:nvPr>
            <p:ph sz="half" idx="2"/>
          </p:nvPr>
        </p:nvSpPr>
        <p:spPr>
          <a:xfrm>
            <a:off x="5148263" y="1989138"/>
            <a:ext cx="3810000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37934" name="Picture 46" descr="сканирование0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628775"/>
            <a:ext cx="7272338" cy="50260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Родители-самые верные</a:t>
            </a:r>
            <a:br>
              <a:rPr lang="ru-RU"/>
            </a:br>
            <a:r>
              <a:rPr lang="ru-RU"/>
              <a:t> помощники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Профессий на свете много 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Но выбрать надо свою.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Такую , чтоб эта дорога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Всю жизнь окрыляла твою.</a:t>
            </a:r>
          </a:p>
          <a:p>
            <a:endParaRPr lang="ru-RU" sz="2800"/>
          </a:p>
        </p:txBody>
      </p:sp>
      <p:pic>
        <p:nvPicPr>
          <p:cNvPr id="114692" name="Picture 4" descr="j021670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2636838"/>
            <a:ext cx="2025650" cy="2735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989138"/>
            <a:ext cx="38084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</p:txBody>
      </p:sp>
      <p:sp>
        <p:nvSpPr>
          <p:cNvPr id="44050" name="AutoShape 1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572000" y="5876925"/>
            <a:ext cx="1296988" cy="765175"/>
          </a:xfrm>
          <a:prstGeom prst="actionButtonBlank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/>
              <a:t>Конец</a:t>
            </a:r>
          </a:p>
        </p:txBody>
      </p:sp>
      <p:sp>
        <p:nvSpPr>
          <p:cNvPr id="44056" name="Rectangle 24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44057" name="Rectangle 2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Человек -природа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43200"/>
            <a:ext cx="7772400" cy="4114800"/>
          </a:xfrm>
        </p:spPr>
        <p:txBody>
          <a:bodyPr/>
          <a:lstStyle/>
          <a:p>
            <a:r>
              <a:rPr lang="ru-RU"/>
              <a:t>1.Величанская Лена</a:t>
            </a:r>
          </a:p>
          <a:p>
            <a:r>
              <a:rPr lang="ru-RU"/>
              <a:t>2.Ратанов Женя</a:t>
            </a:r>
          </a:p>
          <a:p>
            <a:endParaRPr lang="ru-RU"/>
          </a:p>
        </p:txBody>
      </p:sp>
      <p:sp>
        <p:nvSpPr>
          <p:cNvPr id="921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827087" cy="611188"/>
          </a:xfrm>
          <a:prstGeom prst="actionButtonBlank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Человек - человек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989138"/>
            <a:ext cx="5040313" cy="4608512"/>
          </a:xfrm>
        </p:spPr>
        <p:txBody>
          <a:bodyPr/>
          <a:lstStyle/>
          <a:p>
            <a:endParaRPr lang="ru-RU"/>
          </a:p>
          <a:p>
            <a:r>
              <a:rPr lang="ru-RU"/>
              <a:t>1.Азарян Айк</a:t>
            </a:r>
          </a:p>
          <a:p>
            <a:r>
              <a:rPr lang="ru-RU"/>
              <a:t>2.Идрисова Милана</a:t>
            </a:r>
          </a:p>
          <a:p>
            <a:r>
              <a:rPr lang="ru-RU"/>
              <a:t>3.Ермакова Яна</a:t>
            </a:r>
          </a:p>
          <a:p>
            <a:r>
              <a:rPr lang="ru-RU"/>
              <a:t>4.Чужбанова Нина</a:t>
            </a:r>
          </a:p>
          <a:p>
            <a:r>
              <a:rPr lang="ru-RU"/>
              <a:t>5.Юленкова Настя</a:t>
            </a:r>
          </a:p>
        </p:txBody>
      </p:sp>
      <p:sp>
        <p:nvSpPr>
          <p:cNvPr id="9319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827087" cy="611188"/>
          </a:xfrm>
          <a:prstGeom prst="actionButtonBlank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Человек - техника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636838"/>
            <a:ext cx="7407275" cy="3495675"/>
          </a:xfrm>
        </p:spPr>
        <p:txBody>
          <a:bodyPr/>
          <a:lstStyle/>
          <a:p>
            <a:endParaRPr lang="ru-RU"/>
          </a:p>
          <a:p>
            <a:r>
              <a:rPr lang="ru-RU"/>
              <a:t>1.Марахин Саша</a:t>
            </a:r>
          </a:p>
          <a:p>
            <a:r>
              <a:rPr lang="ru-RU"/>
              <a:t>2.Нугманов Денис</a:t>
            </a:r>
          </a:p>
          <a:p>
            <a:endParaRPr lang="ru-RU"/>
          </a:p>
        </p:txBody>
      </p:sp>
      <p:sp>
        <p:nvSpPr>
          <p:cNvPr id="952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827087" cy="611188"/>
          </a:xfrm>
          <a:prstGeom prst="actionButtonBlank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Человек – знаков. система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420938"/>
            <a:ext cx="7407275" cy="3711575"/>
          </a:xfrm>
        </p:spPr>
        <p:txBody>
          <a:bodyPr/>
          <a:lstStyle/>
          <a:p>
            <a:r>
              <a:rPr lang="ru-RU"/>
              <a:t>1.Мамаев Сергей</a:t>
            </a:r>
          </a:p>
          <a:p>
            <a:r>
              <a:rPr lang="ru-RU"/>
              <a:t>2.Семеняченко  Артем</a:t>
            </a:r>
          </a:p>
          <a:p>
            <a:r>
              <a:rPr lang="ru-RU"/>
              <a:t>3.Ярмош  Андрей</a:t>
            </a:r>
          </a:p>
        </p:txBody>
      </p:sp>
      <p:sp>
        <p:nvSpPr>
          <p:cNvPr id="972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827087" cy="611188"/>
          </a:xfrm>
          <a:prstGeom prst="actionButtonBlank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Человек – худож. образ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743200"/>
            <a:ext cx="7772400" cy="4114800"/>
          </a:xfrm>
        </p:spPr>
        <p:txBody>
          <a:bodyPr/>
          <a:lstStyle/>
          <a:p>
            <a:r>
              <a:rPr lang="ru-RU"/>
              <a:t>1.Харькова Зина</a:t>
            </a:r>
          </a:p>
          <a:p>
            <a:r>
              <a:rPr lang="ru-RU"/>
              <a:t>2.Эргашев Миша</a:t>
            </a:r>
          </a:p>
          <a:p>
            <a:r>
              <a:rPr lang="ru-RU"/>
              <a:t>3.Акопян Мери</a:t>
            </a:r>
          </a:p>
        </p:txBody>
      </p:sp>
      <p:sp>
        <p:nvSpPr>
          <p:cNvPr id="983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827087" cy="611188"/>
          </a:xfrm>
          <a:prstGeom prst="actionButtonBlank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/>
              <a:t>Принятие решения о выборе       профессии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997200"/>
            <a:ext cx="8496300" cy="4103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«Человек только там удовлетворяет</a:t>
            </a:r>
          </a:p>
          <a:p>
            <a:pPr>
              <a:buFont typeface="Wingdings" pitchFamily="2" charset="2"/>
              <a:buNone/>
            </a:pPr>
            <a:r>
              <a:rPr lang="ru-RU"/>
              <a:t>других, где он удовлетворяет самого </a:t>
            </a:r>
          </a:p>
          <a:p>
            <a:pPr>
              <a:buFont typeface="Wingdings" pitchFamily="2" charset="2"/>
              <a:buNone/>
            </a:pPr>
            <a:r>
              <a:rPr lang="ru-RU"/>
              <a:t>себя, лишь там он чего то добивается,</a:t>
            </a:r>
          </a:p>
          <a:p>
            <a:pPr>
              <a:buFont typeface="Wingdings" pitchFamily="2" charset="2"/>
              <a:buNone/>
            </a:pPr>
            <a:r>
              <a:rPr lang="ru-RU"/>
              <a:t>где он сам  верит в свои силы.»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580063" y="5949950"/>
            <a:ext cx="2533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0" u="none"/>
              <a:t>Л.Фейербах.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488237" cy="1057275"/>
          </a:xfrm>
        </p:spPr>
        <p:txBody>
          <a:bodyPr/>
          <a:lstStyle/>
          <a:p>
            <a:pPr algn="ctr"/>
            <a:r>
              <a:rPr lang="ru-RU" sz="3600" b="1"/>
              <a:t>ТИПИЧНЫЕ ОШИБКИ ПРИ ВЫБОРЕ ПРОФЕССИИ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33600"/>
            <a:ext cx="5113337" cy="4968875"/>
          </a:xfrm>
        </p:spPr>
        <p:txBody>
          <a:bodyPr/>
          <a:lstStyle/>
          <a:p>
            <a:r>
              <a:rPr lang="ru-RU" sz="2800"/>
              <a:t>за компанию</a:t>
            </a:r>
          </a:p>
          <a:p>
            <a:r>
              <a:rPr lang="ru-RU" sz="2800"/>
              <a:t>выбор престижной профессии</a:t>
            </a:r>
          </a:p>
          <a:p>
            <a:r>
              <a:rPr lang="ru-RU" sz="2800"/>
              <a:t>под давлением родителей</a:t>
            </a:r>
          </a:p>
          <a:p>
            <a:r>
              <a:rPr lang="ru-RU" sz="2800"/>
              <a:t>несоответствие здоровья  и условий  труда по избранной</a:t>
            </a:r>
            <a:r>
              <a:rPr lang="en-US" sz="2800"/>
              <a:t> </a:t>
            </a:r>
            <a:r>
              <a:rPr lang="ru-RU" sz="2800"/>
              <a:t> профессии</a:t>
            </a:r>
          </a:p>
          <a:p>
            <a:r>
              <a:rPr lang="ru-RU" sz="2800"/>
              <a:t>отождествление учебного предмета  с профессией</a:t>
            </a:r>
          </a:p>
          <a:p>
            <a:endParaRPr lang="ru-RU" sz="2800"/>
          </a:p>
          <a:p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endParaRPr lang="ru-RU" sz="2800"/>
          </a:p>
        </p:txBody>
      </p:sp>
      <p:pic>
        <p:nvPicPr>
          <p:cNvPr id="3119" name="Picture 47" descr="j0233969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2708275"/>
            <a:ext cx="2808287" cy="3241675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139065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folHlink"/>
                </a:solidFill>
              </a:rPr>
              <a:t>КЛАССИФИКАЦИЯ             </a:t>
            </a:r>
            <a:br>
              <a:rPr lang="ru-RU" b="1">
                <a:solidFill>
                  <a:schemeClr val="folHlink"/>
                </a:solidFill>
              </a:rPr>
            </a:br>
            <a:r>
              <a:rPr lang="ru-RU" b="1">
                <a:solidFill>
                  <a:schemeClr val="folHlink"/>
                </a:solidFill>
              </a:rPr>
              <a:t>                ПРОФЕССИЙ</a:t>
            </a:r>
            <a:r>
              <a:rPr lang="ru-RU" sz="4000"/>
              <a:t>    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203575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468313" y="2276475"/>
            <a:ext cx="7416800" cy="4365625"/>
            <a:chOff x="295" y="1434"/>
            <a:chExt cx="4626" cy="2659"/>
          </a:xfrm>
        </p:grpSpPr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95" y="1434"/>
              <a:ext cx="4626" cy="2659"/>
              <a:chOff x="295" y="1434"/>
              <a:chExt cx="4626" cy="2659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295" y="2614"/>
                <a:ext cx="1632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200" u="none"/>
                  <a:t>ЧЕЛОВЕК</a:t>
                </a:r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2971" y="1434"/>
                <a:ext cx="1905" cy="4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200" u="none">
                    <a:hlinkClick r:id="rId3" action="ppaction://hlinksldjump"/>
                  </a:rPr>
                  <a:t>ПРИРОДА </a:t>
                </a:r>
                <a:endParaRPr lang="ru-RU" sz="3200" u="none"/>
              </a:p>
            </p:txBody>
          </p:sp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2971" y="2024"/>
                <a:ext cx="1904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200" u="none">
                    <a:hlinkClick r:id="rId4" action="ppaction://hlinksldjump"/>
                  </a:rPr>
                  <a:t>ЧЕЛОВЕК</a:t>
                </a:r>
                <a:endParaRPr lang="ru-RU" sz="3200" u="none"/>
              </a:p>
            </p:txBody>
          </p:sp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2971" y="2568"/>
                <a:ext cx="1905" cy="4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200" u="none">
                    <a:hlinkClick r:id="rId5" action="ppaction://hlinksldjump"/>
                  </a:rPr>
                  <a:t>ТЕХНИКА</a:t>
                </a:r>
                <a:endParaRPr lang="ru-RU" sz="3200" u="none"/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auto">
              <a:xfrm>
                <a:off x="2971" y="3113"/>
                <a:ext cx="1904" cy="4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200" u="none">
                    <a:hlinkClick r:id="rId6" action="ppaction://hlinksldjump"/>
                  </a:rPr>
                  <a:t>ЗНАК. СИСТ</a:t>
                </a:r>
                <a:r>
                  <a:rPr lang="ru-RU" sz="3200" u="none"/>
                  <a:t>.</a:t>
                </a:r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2971" y="3702"/>
                <a:ext cx="1950" cy="3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200" u="none">
                    <a:hlinkClick r:id="rId7" action="ppaction://hlinksldjump"/>
                  </a:rPr>
                  <a:t>ХУД. ОБРАЗ</a:t>
                </a:r>
                <a:endParaRPr lang="ru-RU" sz="3200" u="none"/>
              </a:p>
            </p:txBody>
          </p:sp>
        </p:grp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2018" y="1797"/>
              <a:ext cx="907" cy="2132"/>
              <a:chOff x="2018" y="1797"/>
              <a:chExt cx="907" cy="2132"/>
            </a:xfrm>
          </p:grpSpPr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 flipV="1">
                <a:off x="2018" y="1797"/>
                <a:ext cx="907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 flipV="1">
                <a:off x="2018" y="2205"/>
                <a:ext cx="907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7" name="Line 17"/>
              <p:cNvSpPr>
                <a:spLocks noChangeShapeType="1"/>
              </p:cNvSpPr>
              <p:nvPr/>
            </p:nvSpPr>
            <p:spPr bwMode="auto">
              <a:xfrm>
                <a:off x="2018" y="2840"/>
                <a:ext cx="907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2064" y="2840"/>
                <a:ext cx="861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>
                <a:off x="2064" y="2840"/>
                <a:ext cx="8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867" name="AutoShape 2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73025" cy="730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РЕЗУЛЬТАТЫ МИНИПРАКТИКУМА</a:t>
            </a:r>
            <a:r>
              <a:rPr lang="ru-RU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0038" y="2108200"/>
            <a:ext cx="3468687" cy="38274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827088" y="2708275"/>
          <a:ext cx="7315200" cy="3619500"/>
        </p:xfrm>
        <a:graphic>
          <a:graphicData uri="http://schemas.openxmlformats.org/presentationml/2006/ole">
            <p:oleObj spid="_x0000_s36874" name="Диаграмма" r:id="rId4" imgW="4581449" imgH="2267102" progId="Excel.Char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OleChart spid="36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СТРАТЕГИЯ  ВЫБОРА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u="none">
                <a:solidFill>
                  <a:schemeClr val="hlink"/>
                </a:solidFill>
              </a:rPr>
              <a:t>ХОЧУ                                      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84888" y="2565400"/>
            <a:ext cx="992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0" u="none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156325" y="227647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>
                <a:solidFill>
                  <a:schemeClr val="hlink"/>
                </a:solidFill>
              </a:rPr>
              <a:t>МОГУ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492500" y="5867400"/>
            <a:ext cx="316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>
                <a:solidFill>
                  <a:schemeClr val="hlink"/>
                </a:solidFill>
              </a:rPr>
              <a:t>НАДО</a:t>
            </a:r>
          </a:p>
        </p:txBody>
      </p:sp>
      <p:pic>
        <p:nvPicPr>
          <p:cNvPr id="23576" name="Picture 24" descr="j0343297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2492375"/>
            <a:ext cx="2776537" cy="2808288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  <p:bldP spid="23564" grpId="0"/>
      <p:bldP spid="235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132138" y="2565400"/>
            <a:ext cx="6480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0" i="1" u="none">
                <a:solidFill>
                  <a:schemeClr val="folHlink"/>
                </a:solidFill>
              </a:rPr>
              <a:t>Интересы</a:t>
            </a:r>
          </a:p>
          <a:p>
            <a:pPr>
              <a:buFontTx/>
              <a:buChar char="•"/>
            </a:pPr>
            <a:r>
              <a:rPr lang="ru-RU" b="0" i="1" u="none">
                <a:solidFill>
                  <a:schemeClr val="folHlink"/>
                </a:solidFill>
              </a:rPr>
              <a:t>Склонности</a:t>
            </a:r>
          </a:p>
          <a:p>
            <a:pPr>
              <a:buFontTx/>
              <a:buChar char="•"/>
            </a:pPr>
            <a:r>
              <a:rPr lang="ru-RU" b="0" i="1" u="none">
                <a:solidFill>
                  <a:schemeClr val="folHlink"/>
                </a:solidFill>
              </a:rPr>
              <a:t>Мечты о профессии</a:t>
            </a:r>
          </a:p>
          <a:p>
            <a:pPr>
              <a:buFontTx/>
              <a:buChar char="•"/>
            </a:pPr>
            <a:r>
              <a:rPr lang="ru-RU" b="0" i="1" u="none">
                <a:solidFill>
                  <a:schemeClr val="folHlink"/>
                </a:solidFill>
              </a:rPr>
              <a:t>Мотивация</a:t>
            </a:r>
          </a:p>
          <a:p>
            <a:pPr>
              <a:buFontTx/>
              <a:buChar char="•"/>
            </a:pPr>
            <a:r>
              <a:rPr lang="ru-RU" b="0" i="1" u="none">
                <a:solidFill>
                  <a:schemeClr val="folHlink"/>
                </a:solidFill>
              </a:rPr>
              <a:t>Ценностная ориентация</a:t>
            </a: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22320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ХОЧУ :</a:t>
            </a:r>
          </a:p>
        </p:txBody>
      </p:sp>
      <p:pic>
        <p:nvPicPr>
          <p:cNvPr id="26646" name="Picture 22" descr="j0233951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997200"/>
            <a:ext cx="2376487" cy="2330450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       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hlink"/>
                </a:solidFill>
              </a:rPr>
              <a:t>                                                     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35375" y="2349500"/>
            <a:ext cx="72723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4000" b="0" i="1" u="none">
                <a:solidFill>
                  <a:schemeClr val="folHlink"/>
                </a:solidFill>
              </a:rPr>
              <a:t>Задатки дарования</a:t>
            </a:r>
          </a:p>
          <a:p>
            <a:pPr>
              <a:buFontTx/>
              <a:buChar char="•"/>
            </a:pPr>
            <a:r>
              <a:rPr lang="ru-RU" sz="4000" b="0" i="1" u="none">
                <a:solidFill>
                  <a:schemeClr val="folHlink"/>
                </a:solidFill>
              </a:rPr>
              <a:t>Общие способности</a:t>
            </a:r>
          </a:p>
          <a:p>
            <a:pPr>
              <a:buFontTx/>
              <a:buChar char="•"/>
            </a:pPr>
            <a:r>
              <a:rPr lang="ru-RU" sz="4000" b="0" i="1" u="none">
                <a:solidFill>
                  <a:schemeClr val="folHlink"/>
                </a:solidFill>
              </a:rPr>
              <a:t>Темперамент</a:t>
            </a:r>
          </a:p>
          <a:p>
            <a:pPr>
              <a:buFontTx/>
              <a:buChar char="•"/>
            </a:pPr>
            <a:r>
              <a:rPr lang="ru-RU" sz="4000" b="0" i="1" u="none">
                <a:solidFill>
                  <a:schemeClr val="folHlink"/>
                </a:solidFill>
              </a:rPr>
              <a:t>Характер</a:t>
            </a:r>
          </a:p>
          <a:p>
            <a:pPr>
              <a:buFontTx/>
              <a:buChar char="•"/>
            </a:pPr>
            <a:r>
              <a:rPr lang="ru-RU" sz="4000" b="0" i="1" u="none">
                <a:solidFill>
                  <a:schemeClr val="folHlink"/>
                </a:solidFill>
              </a:rPr>
              <a:t>Состояние здоровья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29527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МОГУ :</a:t>
            </a:r>
          </a:p>
        </p:txBody>
      </p:sp>
      <p:pic>
        <p:nvPicPr>
          <p:cNvPr id="25608" name="Picture 8" descr="j023395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08275"/>
            <a:ext cx="2736850" cy="3168650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51163" y="2060575"/>
            <a:ext cx="61928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0" i="1" u="none">
                <a:solidFill>
                  <a:schemeClr val="folHlink"/>
                </a:solidFill>
              </a:rPr>
              <a:t>потребность общества в</a:t>
            </a:r>
          </a:p>
          <a:p>
            <a:r>
              <a:rPr lang="ru-RU" sz="3200" b="0" i="1" u="none">
                <a:solidFill>
                  <a:schemeClr val="folHlink"/>
                </a:solidFill>
              </a:rPr>
              <a:t>специалистах</a:t>
            </a:r>
          </a:p>
          <a:p>
            <a:pPr>
              <a:buFontTx/>
              <a:buChar char="•"/>
            </a:pPr>
            <a:r>
              <a:rPr lang="ru-RU" sz="3200" b="0" i="1" u="none">
                <a:solidFill>
                  <a:schemeClr val="folHlink"/>
                </a:solidFill>
              </a:rPr>
              <a:t>осознание общественной необходимости и значения</a:t>
            </a:r>
          </a:p>
          <a:p>
            <a:r>
              <a:rPr lang="ru-RU" sz="3200" b="0" i="1" u="none">
                <a:solidFill>
                  <a:schemeClr val="folHlink"/>
                </a:solidFill>
              </a:rPr>
              <a:t>профессии</a:t>
            </a:r>
          </a:p>
          <a:p>
            <a:pPr>
              <a:buFontTx/>
              <a:buChar char="•"/>
            </a:pPr>
            <a:r>
              <a:rPr lang="ru-RU" sz="3200" b="0" i="1" u="none">
                <a:solidFill>
                  <a:schemeClr val="folHlink"/>
                </a:solidFill>
              </a:rPr>
              <a:t>какое учебное заведение надо</a:t>
            </a:r>
          </a:p>
          <a:p>
            <a:r>
              <a:rPr lang="ru-RU" sz="3200" b="0" i="1" u="none">
                <a:solidFill>
                  <a:schemeClr val="folHlink"/>
                </a:solidFill>
              </a:rPr>
              <a:t>закончить</a:t>
            </a:r>
          </a:p>
          <a:p>
            <a:endParaRPr lang="ru-RU" sz="3200" b="0" i="1" u="none">
              <a:solidFill>
                <a:schemeClr val="folHlink"/>
              </a:solidFill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3276600" y="549275"/>
            <a:ext cx="22479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НАДО:</a:t>
            </a:r>
          </a:p>
        </p:txBody>
      </p:sp>
      <p:pic>
        <p:nvPicPr>
          <p:cNvPr id="32775" name="Picture 7" descr="j0233959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708275"/>
            <a:ext cx="2260600" cy="2881313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1|2.|2.5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3|2.9|2.9|2.9|3.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2.5|2.5|2.5|2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2|2.1|1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4|2.5|2.6|3.2"/>
</p:tagLst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1022</TotalTime>
  <Words>245</Words>
  <Application>Microsoft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Tahoma</vt:lpstr>
      <vt:lpstr>Wingdings</vt:lpstr>
      <vt:lpstr>Палитра</vt:lpstr>
      <vt:lpstr>Диаграмма Microsoft Office Excel</vt:lpstr>
      <vt:lpstr>РОДИТЕЛЬСКОЕ СОБРАНИЕ</vt:lpstr>
      <vt:lpstr>Принятие решения о выборе       профессии</vt:lpstr>
      <vt:lpstr>ТИПИЧНЫЕ ОШИБКИ ПРИ ВЫБОРЕ ПРОФЕССИИ</vt:lpstr>
      <vt:lpstr>КЛАССИФИКАЦИЯ                              ПРОФЕССИЙ    </vt:lpstr>
      <vt:lpstr>РЕЗУЛЬТАТЫ МИНИПРАКТИКУМА </vt:lpstr>
      <vt:lpstr>СТРАТЕГИЯ  ВЫБОРА</vt:lpstr>
      <vt:lpstr>Слайд 7</vt:lpstr>
      <vt:lpstr>         </vt:lpstr>
      <vt:lpstr>Слайд 9</vt:lpstr>
      <vt:lpstr>Выбор учебного заведения</vt:lpstr>
      <vt:lpstr>КЕМ БЫТЬ? КАКИМ БЫТЬ ?</vt:lpstr>
      <vt:lpstr>Родители-самые верные  помощники</vt:lpstr>
      <vt:lpstr>Слайд 13</vt:lpstr>
      <vt:lpstr>Человек -природа</vt:lpstr>
      <vt:lpstr>Человек - человек</vt:lpstr>
      <vt:lpstr>Человек - техника</vt:lpstr>
      <vt:lpstr>Человек – знаков. система</vt:lpstr>
      <vt:lpstr>Человек – худож. образ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_</dc:creator>
  <cp:lastModifiedBy>Affiliates</cp:lastModifiedBy>
  <cp:revision>66</cp:revision>
  <dcterms:created xsi:type="dcterms:W3CDTF">2006-04-12T09:54:50Z</dcterms:created>
  <dcterms:modified xsi:type="dcterms:W3CDTF">2009-06-23T09:57:17Z</dcterms:modified>
</cp:coreProperties>
</file>