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71" r:id="rId10"/>
    <p:sldId id="264" r:id="rId11"/>
    <p:sldId id="265" r:id="rId12"/>
    <p:sldId id="267" r:id="rId13"/>
    <p:sldId id="268" r:id="rId14"/>
    <p:sldId id="269" r:id="rId15"/>
    <p:sldId id="266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FFFF"/>
    <a:srgbClr val="99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2400" b="1" dirty="0" smtClean="0">
                <a:solidFill>
                  <a:srgbClr val="006600"/>
                </a:solidFill>
              </a:rPr>
              <a:t>количество </a:t>
            </a:r>
            <a:r>
              <a:rPr lang="ru-RU" sz="2400" b="1" dirty="0">
                <a:solidFill>
                  <a:srgbClr val="006600"/>
                </a:solidFill>
              </a:rPr>
              <a:t>волнений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волнений</c:v>
                </c:pt>
              </c:strCache>
            </c:strRef>
          </c:tx>
          <c:explosion val="25"/>
          <c:dPt>
            <c:idx val="4"/>
            <c:spPr>
              <a:solidFill>
                <a:srgbClr val="9966FF"/>
              </a:solidFill>
            </c:spPr>
          </c:dPt>
          <c:cat>
            <c:strRef>
              <c:f>Лист1!$A$2:$A$6</c:f>
              <c:strCache>
                <c:ptCount val="4"/>
                <c:pt idx="0">
                  <c:v>1831-1840гг</c:v>
                </c:pt>
                <c:pt idx="1">
                  <c:v>1841-1850гг</c:v>
                </c:pt>
                <c:pt idx="2">
                  <c:v>1851-1860гг</c:v>
                </c:pt>
                <c:pt idx="3">
                  <c:v>1861г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328</c:v>
                </c:pt>
                <c:pt idx="1">
                  <c:v>545</c:v>
                </c:pt>
                <c:pt idx="2">
                  <c:v>1010</c:v>
                </c:pt>
                <c:pt idx="3">
                  <c:v>1859</c:v>
                </c:pt>
              </c:numCache>
            </c:numRef>
          </c:val>
        </c:ser>
      </c:pie3DChart>
    </c:plotArea>
    <c:legend>
      <c:legendPos val="r"/>
      <c:legendEntry>
        <c:idx val="3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0.79297</cdr:x>
      <cdr:y>0.64063</cdr:y>
    </cdr:from>
    <cdr:to>
      <cdr:x>0.95703</cdr:x>
      <cdr:y>0.69336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833950" y="2603504"/>
          <a:ext cx="1000132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1861год</a:t>
          </a:r>
          <a:endParaRPr lang="ru-RU" sz="18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F623-E953-4F1D-BD29-42092A135A75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5CF2-2AAB-4929-9093-5594DBEB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F623-E953-4F1D-BD29-42092A135A75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5CF2-2AAB-4929-9093-5594DBEB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F623-E953-4F1D-BD29-42092A135A75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5CF2-2AAB-4929-9093-5594DBEB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F623-E953-4F1D-BD29-42092A135A75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5CF2-2AAB-4929-9093-5594DBEB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F623-E953-4F1D-BD29-42092A135A75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5CF2-2AAB-4929-9093-5594DBEB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F623-E953-4F1D-BD29-42092A135A75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5CF2-2AAB-4929-9093-5594DBEB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F623-E953-4F1D-BD29-42092A135A75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5CF2-2AAB-4929-9093-5594DBEB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F623-E953-4F1D-BD29-42092A135A75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5CF2-2AAB-4929-9093-5594DBEB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F623-E953-4F1D-BD29-42092A135A75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5CF2-2AAB-4929-9093-5594DBEB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F623-E953-4F1D-BD29-42092A135A75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5CF2-2AAB-4929-9093-5594DBEB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F623-E953-4F1D-BD29-42092A135A75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05CF2-2AAB-4929-9093-5594DBEB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  <a:alpha val="7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3F623-E953-4F1D-BD29-42092A135A75}" type="datetimeFigureOut">
              <a:rPr lang="ru-RU" smtClean="0"/>
              <a:pPr/>
              <a:t>25.12.2011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05CF2-2AAB-4929-9093-5594DBEB1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221455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800000"/>
                </a:solidFill>
              </a:rPr>
              <a:t>Крестьянская реформа 1861 года</a:t>
            </a:r>
            <a:endParaRPr lang="ru-RU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164138" y="0"/>
            <a:ext cx="40513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714356"/>
            <a:ext cx="457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Карикатура 1860-х годов на аграрные отношения в пореформенный период сопровождалась текстом: </a:t>
            </a:r>
            <a:r>
              <a:rPr lang="ru-RU" sz="28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«Что ты, мужичок, на одной ноге стоишь? Да другую, вишь, поставить некуда. Везде вашей милости землица. Боюсь, еще за потраву судить будете».</a:t>
            </a:r>
            <a:endParaRPr lang="ru-RU" sz="2800" b="1" i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500042"/>
            <a:ext cx="6643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Крестьянские волнения в 19 веке</a:t>
            </a:r>
            <a:endParaRPr lang="ru-RU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5720" y="5357826"/>
            <a:ext cx="8572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00000"/>
                </a:solidFill>
              </a:rPr>
              <a:t>Как вы считаете, с чем был связан рост крестьянских волнений?</a:t>
            </a:r>
            <a:endParaRPr lang="ru-RU" sz="28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428604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Итоги реформы: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785926"/>
            <a:ext cx="8001056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CCFFFF"/>
                </a:solidFill>
                <a:latin typeface="Times New Roman" pitchFamily="18" charset="0"/>
                <a:cs typeface="Times New Roman" pitchFamily="18" charset="0"/>
              </a:rPr>
              <a:t>Было освобождено от крепостной зависимости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23 млн. </a:t>
            </a:r>
            <a:r>
              <a:rPr lang="ru-RU" sz="2400" b="1" dirty="0" smtClean="0">
                <a:solidFill>
                  <a:srgbClr val="CCFFFF"/>
                </a:solidFill>
                <a:latin typeface="Times New Roman" pitchFamily="18" charset="0"/>
                <a:cs typeface="Times New Roman" pitchFamily="18" charset="0"/>
              </a:rPr>
              <a:t>помещичьих крестьян.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endParaRPr lang="ru-RU" sz="2400" b="1" dirty="0" smtClean="0">
              <a:solidFill>
                <a:srgbClr val="CCFF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CCFFFF"/>
                </a:solidFill>
                <a:latin typeface="Times New Roman" pitchFamily="18" charset="0"/>
                <a:cs typeface="Times New Roman" pitchFamily="18" charset="0"/>
              </a:rPr>
              <a:t>В среднем по России крестьяне получили </a:t>
            </a:r>
          </a:p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CCFF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по 3,3 десятины </a:t>
            </a:r>
            <a:r>
              <a:rPr lang="ru-RU" sz="2400" b="1" dirty="0" smtClean="0">
                <a:solidFill>
                  <a:srgbClr val="CCFFFF"/>
                </a:solidFill>
                <a:latin typeface="Times New Roman" pitchFamily="18" charset="0"/>
                <a:cs typeface="Times New Roman" pitchFamily="18" charset="0"/>
              </a:rPr>
              <a:t>на мужчину.</a:t>
            </a:r>
          </a:p>
          <a:p>
            <a:pPr>
              <a:lnSpc>
                <a:spcPct val="80000"/>
              </a:lnSpc>
              <a:defRPr/>
            </a:pPr>
            <a:endParaRPr lang="ru-RU" sz="2400" b="1" dirty="0" smtClean="0">
              <a:solidFill>
                <a:srgbClr val="CCFF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ru-RU" sz="2400" b="1" dirty="0" smtClean="0">
              <a:solidFill>
                <a:srgbClr val="CCFF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CCFFFF"/>
                </a:solidFill>
                <a:latin typeface="Times New Roman" pitchFamily="18" charset="0"/>
                <a:cs typeface="Times New Roman" pitchFamily="18" charset="0"/>
              </a:rPr>
              <a:t>У крестьян отрезали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до 20% земель</a:t>
            </a:r>
            <a:r>
              <a:rPr lang="ru-RU" sz="2400" b="1" dirty="0" smtClean="0">
                <a:solidFill>
                  <a:srgbClr val="CCFFFF"/>
                </a:solidFill>
                <a:latin typeface="Times New Roman" pitchFamily="18" charset="0"/>
                <a:cs typeface="Times New Roman" pitchFamily="18" charset="0"/>
              </a:rPr>
              <a:t>, бывших в их пользовании до реформы.</a:t>
            </a:r>
            <a:endParaRPr lang="ru-RU" sz="2400" b="1" dirty="0">
              <a:solidFill>
                <a:srgbClr val="CC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428604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800000"/>
                </a:solidFill>
              </a:rPr>
              <a:t>Последствия крестьянской реформы 1861года</a:t>
            </a:r>
            <a:endParaRPr lang="ru-RU" sz="3200" dirty="0">
              <a:solidFill>
                <a:srgbClr val="8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285860"/>
            <a:ext cx="8215370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CFFFF"/>
                </a:solidFill>
              </a:rPr>
              <a:t>Проникновение капиталистических отношений в сельское хозяйство.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CFFFF"/>
                </a:solidFill>
              </a:rPr>
              <a:t>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CFFFF"/>
                </a:solidFill>
              </a:rPr>
              <a:t> Формирование рынка свободной рабочей силы и сельской буржуазии.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ru-RU" sz="2400" b="1" dirty="0" smtClean="0">
              <a:solidFill>
                <a:srgbClr val="CCFFFF"/>
              </a:solidFill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CFFFF"/>
                </a:solidFill>
              </a:rPr>
              <a:t>  Развитие новых отраслей экономики и всероссийского рынка.</a:t>
            </a:r>
          </a:p>
          <a:p>
            <a:pPr>
              <a:lnSpc>
                <a:spcPct val="80000"/>
              </a:lnSpc>
            </a:pPr>
            <a:endParaRPr lang="ru-RU" sz="2400" b="1" dirty="0" smtClean="0">
              <a:solidFill>
                <a:srgbClr val="CCFFFF"/>
              </a:solidFill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CFFFF"/>
                </a:solidFill>
              </a:rPr>
              <a:t>  Консервация крепостнических порядков.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ru-RU" sz="2400" b="1" dirty="0" smtClean="0">
              <a:solidFill>
                <a:srgbClr val="CCFFFF"/>
              </a:solidFill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CFFFF"/>
                </a:solidFill>
              </a:rPr>
              <a:t>  Рост недовольства крестьян условиями «свободы», всплеск восстаний крестьян.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800000"/>
                </a:solidFill>
              </a:rPr>
              <a:t>      </a:t>
            </a:r>
            <a:r>
              <a:rPr lang="ru-RU" sz="2400" b="1" u="sng" dirty="0" smtClean="0">
                <a:solidFill>
                  <a:srgbClr val="800000"/>
                </a:solidFill>
              </a:rPr>
              <a:t>В целом, крестьянская реформа носила половинчатый характер и была построена на компромиссах, учитывая интересы помещиков в гораздо большей степени</a:t>
            </a:r>
            <a:r>
              <a:rPr lang="ru-RU" sz="2400" b="1" dirty="0" smtClean="0">
                <a:solidFill>
                  <a:srgbClr val="800000"/>
                </a:solidFill>
              </a:rPr>
              <a:t>.</a:t>
            </a:r>
            <a:endParaRPr lang="ru-RU" sz="24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1142984"/>
          <a:ext cx="7724800" cy="2960694"/>
        </p:xfrm>
        <a:graphic>
          <a:graphicData uri="http://schemas.openxmlformats.org/drawingml/2006/table">
            <a:tbl>
              <a:tblPr/>
              <a:tblGrid>
                <a:gridCol w="3707427"/>
                <a:gridCol w="4017373"/>
              </a:tblGrid>
              <a:tr h="9861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Прогрессивные черты реформы (+)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Пережитки крепостничества (-)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4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85728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800000"/>
                </a:solidFill>
              </a:rPr>
              <a:t>Значение крестьянской реформы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500174"/>
            <a:ext cx="3714776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b="1" i="1" kern="0" dirty="0" smtClean="0">
                <a:solidFill>
                  <a:srgbClr val="CCFFFF"/>
                </a:solidFill>
              </a:rPr>
              <a:t>Прогрессивные черты реформы: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b="1" kern="0" dirty="0" smtClean="0">
                <a:solidFill>
                  <a:srgbClr val="800000"/>
                </a:solidFill>
              </a:rPr>
              <a:t>Реформа способствовала экономическому развитию России.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b="1" dirty="0" smtClean="0">
                <a:solidFill>
                  <a:srgbClr val="800000"/>
                </a:solidFill>
              </a:rPr>
              <a:t>Выход России на мировой</a:t>
            </a:r>
            <a:br>
              <a:rPr lang="ru-RU" b="1" dirty="0" smtClean="0">
                <a:solidFill>
                  <a:srgbClr val="800000"/>
                </a:solidFill>
              </a:rPr>
            </a:br>
            <a:r>
              <a:rPr lang="ru-RU" b="1" dirty="0" smtClean="0">
                <a:solidFill>
                  <a:srgbClr val="800000"/>
                </a:solidFill>
              </a:rPr>
              <a:t>аграрный рынок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b="1" kern="0" dirty="0" smtClean="0">
                <a:solidFill>
                  <a:srgbClr val="800000"/>
                </a:solidFill>
              </a:rPr>
              <a:t>В результате реформы был создан рынок наемного труда.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b="1" kern="0" dirty="0" smtClean="0">
                <a:solidFill>
                  <a:srgbClr val="800000"/>
                </a:solidFill>
              </a:rPr>
              <a:t>Изменилась структура общества, появилась необходимость в проведении других реформ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29190" y="1428736"/>
            <a:ext cx="392905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CCFFFF"/>
                </a:solidFill>
                <a:latin typeface="Times New Roman" pitchFamily="18" charset="0"/>
              </a:rPr>
              <a:t>Пережитки феодальной системы после реформы: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</a:rPr>
              <a:t>Сохранилось помещичье землевладение и малоземелье крестьян.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</a:rPr>
              <a:t>На смену феодальной эксплуатации пришла отработочная система.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</a:rPr>
              <a:t>Сохранилась крестьянская община с земельными переделами, круговой порукой.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</a:rPr>
              <a:t>Ограбление крестьян препятствовало расширению внутреннего рынка.</a:t>
            </a:r>
            <a:endParaRPr lang="ru-RU" b="1" dirty="0">
              <a:solidFill>
                <a:srgbClr val="8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285992"/>
            <a:ext cx="66437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урок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800000"/>
                </a:solidFill>
              </a:rPr>
              <a:t>Соотнесите названные учреждения, занимающиеся подготовкой реформы и его обязанности</a:t>
            </a:r>
            <a:endParaRPr lang="ru-RU" sz="2400" b="1" dirty="0">
              <a:solidFill>
                <a:srgbClr val="8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1397000"/>
          <a:ext cx="6048396" cy="527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198"/>
                <a:gridCol w="3024198"/>
              </a:tblGrid>
              <a:tr h="1629840">
                <a:tc>
                  <a:txBody>
                    <a:bodyPr/>
                    <a:lstStyle/>
                    <a:p>
                      <a:r>
                        <a:rPr lang="ru-RU" dirty="0" smtClean="0"/>
                        <a:t>1.Государственный Совет. Секретный комитет с 1858г.главный комитет по крестьянскому делу.</a:t>
                      </a:r>
                      <a:endParaRPr lang="ru-RU" dirty="0"/>
                    </a:p>
                  </a:txBody>
                  <a:tcP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А) Разработка вариантов отмены крепостного права с учетом местных особенностей каждой губернии</a:t>
                      </a:r>
                      <a:endParaRPr lang="ru-RU" dirty="0"/>
                    </a:p>
                  </a:txBody>
                  <a:tcPr/>
                </a:tc>
              </a:tr>
              <a:tr h="1629840">
                <a:tc>
                  <a:txBody>
                    <a:bodyPr/>
                    <a:lstStyle/>
                    <a:p>
                      <a:endParaRPr lang="ru-RU" b="1" dirty="0" smtClean="0"/>
                    </a:p>
                    <a:p>
                      <a:r>
                        <a:rPr lang="ru-RU" b="1" dirty="0" smtClean="0"/>
                        <a:t>2.Редакционные комиссии</a:t>
                      </a:r>
                      <a:endParaRPr lang="ru-RU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 smtClean="0"/>
                    </a:p>
                    <a:p>
                      <a:r>
                        <a:rPr lang="ru-RU" b="1" dirty="0" smtClean="0"/>
                        <a:t>Б) Завершение обсуждения проекта</a:t>
                      </a:r>
                      <a:r>
                        <a:rPr lang="ru-RU" b="1" baseline="0" dirty="0" smtClean="0"/>
                        <a:t> закона</a:t>
                      </a:r>
                      <a:endParaRPr lang="ru-RU" b="1" dirty="0"/>
                    </a:p>
                  </a:txBody>
                  <a:tcPr/>
                </a:tc>
              </a:tr>
              <a:tr h="1629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3.Губернские дворянские комитеты об улучшении быта помещичьих крестьян</a:t>
                      </a:r>
                      <a:endParaRPr lang="ru-RU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В)Рассмотрение материалов, представленных губернскими комитетами, составление единого проекта закона. Внесение поправок.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Стрелка вниз 3"/>
          <p:cNvSpPr/>
          <p:nvPr/>
        </p:nvSpPr>
        <p:spPr>
          <a:xfrm rot="19189746">
            <a:off x="4155411" y="2323526"/>
            <a:ext cx="361867" cy="12770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9189746">
            <a:off x="4145136" y="3853604"/>
            <a:ext cx="361867" cy="10237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3222062">
            <a:off x="3732288" y="2452245"/>
            <a:ext cx="361867" cy="26137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329723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800000"/>
                </a:solidFill>
              </a:rPr>
              <a:t>19 февраля 1861 года: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>
                <a:solidFill>
                  <a:srgbClr val="CCFFFF"/>
                </a:solidFill>
              </a:rPr>
              <a:t/>
            </a:r>
            <a:br>
              <a:rPr lang="ru-RU" sz="2800" b="1" dirty="0" smtClean="0">
                <a:solidFill>
                  <a:srgbClr val="CCFFFF"/>
                </a:solidFill>
              </a:rPr>
            </a:br>
            <a:r>
              <a:rPr lang="ru-RU" sz="2800" b="1" dirty="0" smtClean="0">
                <a:solidFill>
                  <a:srgbClr val="CCFFFF"/>
                </a:solidFill>
              </a:rPr>
              <a:t>-«Манифест освобождении помещичьих крестьян из крепостной зависимости»</a:t>
            </a:r>
            <a:br>
              <a:rPr lang="ru-RU" sz="2800" b="1" dirty="0" smtClean="0">
                <a:solidFill>
                  <a:srgbClr val="CCFFFF"/>
                </a:solidFill>
              </a:rPr>
            </a:br>
            <a:r>
              <a:rPr lang="ru-RU" sz="2800" b="1" dirty="0" smtClean="0">
                <a:solidFill>
                  <a:srgbClr val="CCFFFF"/>
                </a:solidFill>
              </a:rPr>
              <a:t>- «Положения о крестьянах вышедших из крепостной зависимости»</a:t>
            </a:r>
            <a:endParaRPr lang="ru-RU" sz="2800" b="1" dirty="0">
              <a:solidFill>
                <a:srgbClr val="CC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8860" y="3500438"/>
            <a:ext cx="4643470" cy="1000132"/>
          </a:xfrm>
          <a:prstGeom prst="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Права и свободы, дарованные крестьянам Манифестом 1861г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428736"/>
            <a:ext cx="271464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Личная свобода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271464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Право переходить в другие сословия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86116" y="357166"/>
            <a:ext cx="271464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Право заниматься предпринимательством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356" y="1357298"/>
            <a:ext cx="271464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Выборное крестьянское самоуправление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929322" y="5643578"/>
            <a:ext cx="271464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Право заниматься торговыми операциями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 rot="10800000">
            <a:off x="4429124" y="1714488"/>
            <a:ext cx="500066" cy="15716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3182754">
            <a:off x="7219668" y="2410638"/>
            <a:ext cx="500066" cy="11104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8887918">
            <a:off x="2037489" y="2406856"/>
            <a:ext cx="500066" cy="10957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2411724">
            <a:off x="1743715" y="4525080"/>
            <a:ext cx="500066" cy="11590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9100137">
            <a:off x="7165147" y="4597291"/>
            <a:ext cx="500066" cy="11143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3116"/>
            <a:ext cx="850112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800000"/>
                </a:solidFill>
              </a:rPr>
              <a:t>Временнообязанный</a:t>
            </a:r>
            <a:r>
              <a:rPr lang="ru-RU" sz="3200" b="1" dirty="0" smtClean="0">
                <a:solidFill>
                  <a:srgbClr val="800000"/>
                </a:solidFill>
              </a:rPr>
              <a:t> крестьянин</a:t>
            </a:r>
            <a:r>
              <a:rPr lang="ru-RU" sz="2800" dirty="0" smtClean="0"/>
              <a:t>- </a:t>
            </a:r>
            <a:r>
              <a:rPr lang="ru-RU" sz="2800" b="1" dirty="0" smtClean="0">
                <a:solidFill>
                  <a:srgbClr val="0070C0"/>
                </a:solidFill>
              </a:rPr>
              <a:t>лично свободный крестьянин, вынужденный выполнять все свои повинности перед помещиком до перехода на выкуп.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642918"/>
            <a:ext cx="721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500042"/>
            <a:ext cx="785818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CCFFFF"/>
                </a:solidFill>
              </a:rPr>
              <a:t>Отрезки</a:t>
            </a:r>
            <a:r>
              <a:rPr lang="ru-RU" sz="2400" b="1" dirty="0" smtClean="0">
                <a:solidFill>
                  <a:srgbClr val="800000"/>
                </a:solidFill>
              </a:rPr>
              <a:t> – часть находившихся в пользовании крестьян земель, отрезанных в пользу помещиков в ходе реформы 1861 г.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50" y="2143116"/>
            <a:ext cx="89297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CFFFF"/>
                </a:solidFill>
              </a:rPr>
              <a:t>Уставная грамота- </a:t>
            </a:r>
            <a:r>
              <a:rPr lang="ru-RU" sz="2400" b="1" dirty="0" smtClean="0">
                <a:solidFill>
                  <a:srgbClr val="800000"/>
                </a:solidFill>
              </a:rPr>
              <a:t>договор помещика с крестьянином</a:t>
            </a:r>
          </a:p>
          <a:p>
            <a:endParaRPr lang="ru-RU" sz="2400" b="1" dirty="0" smtClean="0">
              <a:solidFill>
                <a:srgbClr val="800000"/>
              </a:solidFill>
            </a:endParaRPr>
          </a:p>
          <a:p>
            <a:endParaRPr lang="ru-RU" sz="2400" b="1" dirty="0" smtClean="0">
              <a:solidFill>
                <a:srgbClr val="800000"/>
              </a:solidFill>
            </a:endParaRPr>
          </a:p>
          <a:p>
            <a:endParaRPr lang="ru-RU" sz="2400" b="1" dirty="0" smtClean="0">
              <a:solidFill>
                <a:srgbClr val="800000"/>
              </a:solidFill>
            </a:endParaRPr>
          </a:p>
          <a:p>
            <a:r>
              <a:rPr lang="ru-RU" sz="2400" b="1" dirty="0" smtClean="0">
                <a:solidFill>
                  <a:srgbClr val="CCFFFF"/>
                </a:solidFill>
              </a:rPr>
              <a:t>Мировые посредники- </a:t>
            </a:r>
            <a:r>
              <a:rPr lang="ru-RU" sz="2400" b="1" dirty="0" smtClean="0">
                <a:solidFill>
                  <a:srgbClr val="800000"/>
                </a:solidFill>
              </a:rPr>
              <a:t>должностные лица в период проведения крестьянской реформы 1861 года. Назначались из дворян для составления и утверждения уставных грамот и разбора споров между крестьянами и помещиками. Обладали судебно- административной властью.</a:t>
            </a:r>
            <a:endParaRPr lang="ru-RU" sz="24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:\Users\Пользователь\Pictures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17624"/>
            <a:ext cx="9144000" cy="6054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285860"/>
            <a:ext cx="7572428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CFFFF"/>
                </a:solidFill>
              </a:rPr>
              <a:t>25%</a:t>
            </a:r>
            <a:r>
              <a:rPr lang="ru-RU" sz="2800" b="1" dirty="0" smtClean="0">
                <a:solidFill>
                  <a:srgbClr val="800000"/>
                </a:solidFill>
              </a:rPr>
              <a:t> стоимости земли крестьянин платит помещику.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CCFFFF"/>
                </a:solidFill>
              </a:rPr>
              <a:t>75%</a:t>
            </a:r>
            <a:r>
              <a:rPr lang="ru-RU" sz="2800" b="1" dirty="0" smtClean="0">
                <a:solidFill>
                  <a:srgbClr val="800000"/>
                </a:solidFill>
              </a:rPr>
              <a:t> стоимости земли помещику возмещает государство.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800000"/>
                </a:solidFill>
              </a:rPr>
              <a:t>Государство выдаёт крестьянину кредит на </a:t>
            </a:r>
            <a:r>
              <a:rPr lang="ru-RU" sz="2800" b="1" dirty="0" smtClean="0">
                <a:solidFill>
                  <a:srgbClr val="CCFFFF"/>
                </a:solidFill>
              </a:rPr>
              <a:t>49 лет с начислением 6% годовых</a:t>
            </a:r>
            <a:r>
              <a:rPr lang="ru-RU" sz="2800" b="1" dirty="0" smtClean="0">
                <a:solidFill>
                  <a:srgbClr val="800000"/>
                </a:solidFill>
              </a:rPr>
              <a:t> на сумму долга. Отказаться от выкупной операции нельзя.</a:t>
            </a:r>
            <a:endParaRPr lang="ru-RU" sz="2800" b="1" dirty="0">
              <a:solidFill>
                <a:srgbClr val="8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0232" y="428604"/>
            <a:ext cx="5429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CFFFF"/>
                </a:solidFill>
              </a:rPr>
              <a:t>Выкупная операция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5072074"/>
            <a:ext cx="771530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CCFFFF"/>
                </a:solidFill>
                <a:latin typeface="Times New Roman" pitchFamily="18" charset="0"/>
                <a:cs typeface="Times New Roman" pitchFamily="18" charset="0"/>
              </a:rPr>
              <a:t>Рыночная стоимость крестьянской земли составляла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544 млн.руб</a:t>
            </a:r>
            <a:r>
              <a:rPr lang="ru-RU" sz="2400" b="1" dirty="0" smtClean="0">
                <a:solidFill>
                  <a:srgbClr val="CCFFFF"/>
                </a:solidFill>
                <a:latin typeface="Times New Roman" pitchFamily="18" charset="0"/>
                <a:cs typeface="Times New Roman" pitchFamily="18" charset="0"/>
              </a:rPr>
              <a:t>., выкуп за нее установили в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867 млн. руб., </a:t>
            </a:r>
            <a:r>
              <a:rPr lang="ru-RU" sz="2400" b="1" dirty="0" smtClean="0">
                <a:solidFill>
                  <a:srgbClr val="CCFFFF"/>
                </a:solidFill>
                <a:latin typeface="Times New Roman" pitchFamily="18" charset="0"/>
                <a:cs typeface="Times New Roman" pitchFamily="18" charset="0"/>
              </a:rPr>
              <a:t>а с учетом выкупных платежей сумма, которую уплатили крестьяне, составила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1 млрд. 570 млн. руб. </a:t>
            </a:r>
            <a:endParaRPr lang="ru-RU" sz="24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928802"/>
            <a:ext cx="85725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800000"/>
                </a:solidFill>
              </a:rPr>
              <a:t>Кто получил самую большую выгоду в результате выкупных операций?</a:t>
            </a:r>
            <a:endParaRPr lang="ru-RU" sz="40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485</Words>
  <Application>Microsoft Office PowerPoint</Application>
  <PresentationFormat>Экран (4:3)</PresentationFormat>
  <Paragraphs>68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Крестьянская реформа 1861 года</vt:lpstr>
      <vt:lpstr>Соотнесите названные учреждения, занимающиеся подготовкой реформы и его обязанности</vt:lpstr>
      <vt:lpstr>19 февраля 1861 года:  -«Манифест освобождении помещичьих крестьян из крепостной зависимости» - «Положения о крестьянах вышедших из крепостной зависимости»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Крестьянская реформа 1861 года</dc:title>
  <dc:creator>Admin</dc:creator>
  <cp:lastModifiedBy>Admin</cp:lastModifiedBy>
  <cp:revision>14</cp:revision>
  <dcterms:created xsi:type="dcterms:W3CDTF">2011-11-23T15:54:46Z</dcterms:created>
  <dcterms:modified xsi:type="dcterms:W3CDTF">2011-12-25T15:40:58Z</dcterms:modified>
</cp:coreProperties>
</file>