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3" r:id="rId2"/>
    <p:sldId id="267" r:id="rId3"/>
    <p:sldId id="265" r:id="rId4"/>
    <p:sldId id="264" r:id="rId5"/>
    <p:sldId id="269" r:id="rId6"/>
    <p:sldId id="257" r:id="rId7"/>
    <p:sldId id="270" r:id="rId8"/>
    <p:sldId id="271" r:id="rId9"/>
    <p:sldId id="275" r:id="rId10"/>
    <p:sldId id="277" r:id="rId11"/>
    <p:sldId id="282" r:id="rId12"/>
    <p:sldId id="274" r:id="rId13"/>
    <p:sldId id="278" r:id="rId14"/>
    <p:sldId id="279" r:id="rId15"/>
    <p:sldId id="283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0"/>
      <c:perspective val="30"/>
    </c:view3D>
    <c:plotArea>
      <c:layout/>
      <c:pie3DChart>
        <c:varyColors val="1"/>
      </c:pie3D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4"/>
  <c:chart>
    <c:plotArea>
      <c:layout/>
      <c:pieChart>
        <c:varyColors val="1"/>
        <c:firstSliceAng val="0"/>
      </c:pie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ru-RU" dirty="0" smtClean="0">
                <a:solidFill>
                  <a:srgbClr val="7030A0"/>
                </a:solidFill>
              </a:rPr>
              <a:t>Знаете</a:t>
            </a:r>
            <a:r>
              <a:rPr lang="ru-RU" baseline="0" dirty="0" smtClean="0">
                <a:solidFill>
                  <a:srgbClr val="7030A0"/>
                </a:solidFill>
              </a:rPr>
              <a:t> ли</a:t>
            </a:r>
            <a:r>
              <a:rPr lang="ru-RU" dirty="0" smtClean="0">
                <a:solidFill>
                  <a:srgbClr val="7030A0"/>
                </a:solidFill>
              </a:rPr>
              <a:t> Вы </a:t>
            </a:r>
            <a:r>
              <a:rPr lang="ru-RU" dirty="0">
                <a:solidFill>
                  <a:srgbClr val="7030A0"/>
                </a:solidFill>
              </a:rPr>
              <a:t>свои права?</a:t>
            </a:r>
          </a:p>
        </c:rich>
      </c:tx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ЗНАЕТЕ ЛИ вы свои права?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0.27</c:v>
                </c:pt>
                <c:pt idx="1">
                  <c:v>0.73</c:v>
                </c:pt>
              </c:numCache>
            </c:numRef>
          </c:val>
        </c:ser>
        <c:dLbls>
          <c:dLblPos val="bestFit"/>
          <c:showVal val="1"/>
        </c:dLbls>
      </c:pie3D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ru-RU" dirty="0">
                <a:solidFill>
                  <a:srgbClr val="7030A0"/>
                </a:solidFill>
              </a:rPr>
              <a:t>Нуждаетесь ли Вы в защите?</a:t>
            </a:r>
          </a:p>
        </c:rich>
      </c:tx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Нуждаетесь ли Вы в защите?</c:v>
                </c:pt>
              </c:strCache>
            </c:strRef>
          </c:tx>
          <c:dLbls>
            <c:dLblPos val="bestFit"/>
            <c:showVal val="1"/>
            <c:showLeaderLines val="1"/>
          </c:dLbls>
          <c:cat>
            <c:strRef>
              <c:f>Лист1!$A$2:$A$3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0.78</c:v>
                </c:pt>
                <c:pt idx="1">
                  <c:v>0.22</c:v>
                </c:pt>
              </c:numCache>
            </c:numRef>
          </c:val>
        </c:ser>
      </c:pie3D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2426" y="2895600"/>
            <a:ext cx="4572000" cy="13687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0" y="4743451"/>
            <a:ext cx="9144000" cy="21145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0" y="4714875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D0C8A-9A5A-4B45-B2A6-EE78BD19239E}" type="datetimeFigureOut">
              <a:rPr lang="ru-RU" smtClean="0"/>
              <a:pPr/>
              <a:t>13.04.2011</a:t>
            </a:fld>
            <a:endParaRPr lang="ru-RU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156ECF3-E4B0-445D-A6F5-0DFDE5BFC46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52426" y="457200"/>
            <a:ext cx="7680960" cy="2438399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kumimoji="0" lang="en-US" sz="6000" b="1" i="0" u="none" strike="noStrike" kern="1200" cap="none" spc="0" normalizeH="0" baseline="0" noProof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D0C8A-9A5A-4B45-B2A6-EE78BD19239E}" type="datetimeFigureOut">
              <a:rPr lang="ru-RU" smtClean="0"/>
              <a:pPr/>
              <a:t>13.04.2011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6ECF3-E4B0-445D-A6F5-0DFDE5BFC4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D0C8A-9A5A-4B45-B2A6-EE78BD19239E}" type="datetimeFigureOut">
              <a:rPr lang="ru-RU" smtClean="0"/>
              <a:pPr/>
              <a:t>13.04.2011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6ECF3-E4B0-445D-A6F5-0DFDE5BFC4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7680960" cy="4724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14D0C8A-9A5A-4B45-B2A6-EE78BD19239E}" type="datetimeFigureOut">
              <a:rPr lang="ru-RU" smtClean="0"/>
              <a:pPr/>
              <a:t>13.04.2011</a:t>
            </a:fld>
            <a:endParaRPr lang="ru-RU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156ECF3-E4B0-445D-A6F5-0DFDE5BFC46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52426" y="4003302"/>
            <a:ext cx="4572000" cy="11782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D0C8A-9A5A-4B45-B2A6-EE78BD19239E}" type="datetimeFigureOut">
              <a:rPr lang="ru-RU" smtClean="0"/>
              <a:pPr/>
              <a:t>13.04.2011</a:t>
            </a:fld>
            <a:endParaRPr lang="ru-RU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156ECF3-E4B0-445D-A6F5-0DFDE5BFC46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-4439" y="182880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354366" y="1990078"/>
            <a:ext cx="8439912" cy="1984248"/>
          </a:xfrm>
        </p:spPr>
        <p:txBody>
          <a:bodyPr>
            <a:noAutofit/>
          </a:bodyPr>
          <a:lstStyle>
            <a:lvl1pPr>
              <a:defRPr kumimoji="0" lang="en-US" sz="60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901184" y="1463040"/>
            <a:ext cx="3886200" cy="42885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3886200" cy="42885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7" name="Title 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E14D0C8A-9A5A-4B45-B2A6-EE78BD19239E}" type="datetimeFigureOut">
              <a:rPr lang="ru-RU" smtClean="0"/>
              <a:pPr/>
              <a:t>13.04.2011</a:t>
            </a:fld>
            <a:endParaRPr lang="ru-RU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156ECF3-E4B0-445D-A6F5-0DFDE5BFC46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886200" cy="509587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5"/>
          </p:nvPr>
        </p:nvSpPr>
        <p:spPr>
          <a:xfrm>
            <a:off x="4900613" y="1463040"/>
            <a:ext cx="3886200" cy="509587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Content Placeholder 11"/>
          <p:cNvSpPr>
            <a:spLocks noGrp="1"/>
          </p:cNvSpPr>
          <p:nvPr>
            <p:ph sz="quarter" idx="14"/>
          </p:nvPr>
        </p:nvSpPr>
        <p:spPr>
          <a:xfrm>
            <a:off x="4900613" y="2011680"/>
            <a:ext cx="3886200" cy="37368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2011680"/>
            <a:ext cx="3886200" cy="37368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30" name="Title 2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E14D0C8A-9A5A-4B45-B2A6-EE78BD19239E}" type="datetimeFigureOut">
              <a:rPr lang="ru-RU" smtClean="0"/>
              <a:pPr/>
              <a:t>13.04.2011</a:t>
            </a:fld>
            <a:endParaRPr lang="ru-RU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9156ECF3-E4B0-445D-A6F5-0DFDE5BFC46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D0C8A-9A5A-4B45-B2A6-EE78BD19239E}" type="datetimeFigureOut">
              <a:rPr lang="ru-RU" smtClean="0"/>
              <a:pPr/>
              <a:t>13.04.2011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156ECF3-E4B0-445D-A6F5-0DFDE5BFC46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D0C8A-9A5A-4B45-B2A6-EE78BD19239E}" type="datetimeFigureOut">
              <a:rPr lang="ru-RU" smtClean="0"/>
              <a:pPr/>
              <a:t>13.04.2011</a:t>
            </a:fld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156ECF3-E4B0-445D-A6F5-0DFDE5BFC46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381375" cy="3967162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 b="0" i="1" spc="0" baseline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105275" y="1463040"/>
            <a:ext cx="4681538" cy="396849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E14D0C8A-9A5A-4B45-B2A6-EE78BD19239E}" type="datetimeFigureOut">
              <a:rPr lang="ru-RU" smtClean="0"/>
              <a:pPr/>
              <a:t>13.04.2011</a:t>
            </a:fld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156ECF3-E4B0-445D-A6F5-0DFDE5BFC46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29224" y="0"/>
            <a:ext cx="3914775" cy="5657850"/>
          </a:xfrm>
        </p:spPr>
        <p:txBody>
          <a:bodyPr anchor="ctr" anchorCtr="0"/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352426" y="1600199"/>
            <a:ext cx="4572000" cy="3593237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600" i="1">
                <a:solidFill>
                  <a:schemeClr val="tx1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Placeholder 1"/>
          <p:cNvSpPr>
            <a:spLocks noGrp="1"/>
          </p:cNvSpPr>
          <p:nvPr>
            <p:ph type="title"/>
          </p:nvPr>
        </p:nvSpPr>
        <p:spPr>
          <a:xfrm>
            <a:off x="352425" y="275208"/>
            <a:ext cx="4572000" cy="132499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14D0C8A-9A5A-4B45-B2A6-EE78BD19239E}" type="datetimeFigureOut">
              <a:rPr lang="ru-RU" smtClean="0"/>
              <a:pPr/>
              <a:t>13.04.2011</a:t>
            </a:fld>
            <a:endParaRPr lang="ru-RU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156ECF3-E4B0-445D-A6F5-0DFDE5BFC46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2426" y="228600"/>
            <a:ext cx="768096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426" y="1463040"/>
            <a:ext cx="768096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2426" y="6543676"/>
            <a:ext cx="146685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fld id="{E14D0C8A-9A5A-4B45-B2A6-EE78BD19239E}" type="datetimeFigureOut">
              <a:rPr lang="ru-RU" smtClean="0"/>
              <a:pPr/>
              <a:t>13.04.2011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09749" y="6543676"/>
            <a:ext cx="4086225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 i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6700" y="6543676"/>
            <a:ext cx="87630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fld id="{9156ECF3-E4B0-445D-A6F5-0DFDE5BFC46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ts val="400"/>
        </a:spcBef>
        <a:buNone/>
        <a:defRPr sz="4000" b="0" kern="1200" cap="none" spc="0" baseline="0">
          <a:solidFill>
            <a:schemeClr val="tx1"/>
          </a:solidFill>
          <a:latin typeface="+mj-lt"/>
          <a:ea typeface="+mj-ea"/>
          <a:cs typeface="Tunga" pitchFamily="2"/>
        </a:defRPr>
      </a:lvl1pPr>
    </p:titleStyle>
    <p:bodyStyle>
      <a:lvl1pPr marL="0" indent="0" algn="l" defTabSz="914400" rtl="0" eaLnBrk="1" latinLnBrk="0" hangingPunct="1">
        <a:spcBef>
          <a:spcPts val="1200"/>
        </a:spcBef>
        <a:spcAft>
          <a:spcPts val="0"/>
        </a:spcAft>
        <a:buClr>
          <a:schemeClr val="accent5"/>
        </a:buClr>
        <a:buFont typeface="Arial" pitchFamily="34" charset="0"/>
        <a:buNone/>
        <a:defRPr sz="18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171450" indent="-17145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2pPr>
      <a:lvl3pPr marL="344488" indent="-16510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517525" indent="-169863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4pPr>
      <a:lvl5pPr marL="688975" indent="-173038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8686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06984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24358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40817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Relationship Id="rId9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4025509" y="4869160"/>
            <a:ext cx="4572000" cy="1368798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</a:rPr>
              <a:t>Выполнил: ученик 7 «б» класса </a:t>
            </a:r>
            <a:r>
              <a:rPr lang="ru-RU" sz="2800" b="1" dirty="0" err="1" smtClean="0">
                <a:solidFill>
                  <a:srgbClr val="7030A0"/>
                </a:solidFill>
              </a:rPr>
              <a:t>Тен</a:t>
            </a:r>
            <a:r>
              <a:rPr lang="ru-RU" sz="2800" b="1" dirty="0" smtClean="0">
                <a:solidFill>
                  <a:srgbClr val="7030A0"/>
                </a:solidFill>
              </a:rPr>
              <a:t> Николай</a:t>
            </a:r>
          </a:p>
          <a:p>
            <a:r>
              <a:rPr lang="ru-RU" sz="2800" b="1" dirty="0" smtClean="0">
                <a:solidFill>
                  <a:srgbClr val="7030A0"/>
                </a:solidFill>
              </a:rPr>
              <a:t>Руководитель: </a:t>
            </a:r>
            <a:r>
              <a:rPr lang="ru-RU" sz="2800" b="1" dirty="0" err="1" smtClean="0">
                <a:solidFill>
                  <a:srgbClr val="7030A0"/>
                </a:solidFill>
              </a:rPr>
              <a:t>ЛещенкоС.В</a:t>
            </a:r>
            <a:r>
              <a:rPr lang="ru-RU" sz="2800" b="1" dirty="0" smtClean="0">
                <a:solidFill>
                  <a:srgbClr val="7030A0"/>
                </a:solidFill>
              </a:rPr>
              <a:t>.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57201"/>
            <a:ext cx="8135004" cy="811559"/>
          </a:xfrm>
        </p:spPr>
        <p:txBody>
          <a:bodyPr>
            <a:noAutofit/>
          </a:bodyPr>
          <a:lstStyle/>
          <a:p>
            <a:r>
              <a:rPr lang="ru-RU" sz="4400" b="1" i="1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«Права  несовершеннолетних»</a:t>
            </a:r>
            <a:endParaRPr lang="ru-RU" sz="4400" b="1" i="1" dirty="0">
              <a:solidFill>
                <a:srgbClr val="7030A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" name="Picture 3" descr="C:\Users\1\Desktop\фото-права\88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412776"/>
            <a:ext cx="5062832" cy="2579352"/>
          </a:xfrm>
          <a:prstGeom prst="flowChartAlternateProcess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5" descr="C:\Users\1\Desktop\фото-права\00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2585" y="3992128"/>
            <a:ext cx="3571148" cy="2723367"/>
          </a:xfrm>
          <a:prstGeom prst="flowChartAlternateProcess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406108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748464" cy="1080120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Результаты  социологического  опроса</a:t>
            </a:r>
            <a:endParaRPr lang="ru-RU" b="1" i="1" dirty="0">
              <a:solidFill>
                <a:srgbClr val="7030A0"/>
              </a:solidFill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3" name="Диаграмма 2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Диаграмма 3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Диаграмма 7"/>
          <p:cNvGraphicFramePr/>
          <p:nvPr/>
        </p:nvGraphicFramePr>
        <p:xfrm>
          <a:off x="1500166" y="2071678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4266732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3" name="Диаграмма 2"/>
          <p:cNvGraphicFramePr/>
          <p:nvPr/>
        </p:nvGraphicFramePr>
        <p:xfrm>
          <a:off x="1571604" y="1571612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1\Desktop\888888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11760" y="0"/>
            <a:ext cx="4668010" cy="3501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778" y="1"/>
            <a:ext cx="2668517" cy="4077072"/>
          </a:xfrm>
          <a:prstGeom prst="rect">
            <a:avLst/>
          </a:prstGeom>
          <a:noFill/>
          <a:ln>
            <a:noFill/>
          </a:ln>
          <a:effectLst>
            <a:outerShdw dist="107763" dir="81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C:\Users\1\Desktop\фото-права\1277087560_321191_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467801">
            <a:off x="1662207" y="3178444"/>
            <a:ext cx="2637127" cy="3573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1\Desktop\i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186510">
            <a:off x="2966708" y="2086828"/>
            <a:ext cx="1242365" cy="1579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C:\Users\1\Desktop\фото-права\сем.код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900290">
            <a:off x="348637" y="3772735"/>
            <a:ext cx="2116073" cy="2948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1\Desktop\фото-права\big (1)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57071" y="0"/>
            <a:ext cx="2322488" cy="358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C:\Users\1\Desktop\фото-права\big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313784">
            <a:off x="4483209" y="3210456"/>
            <a:ext cx="2270735" cy="3509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C:\Users\1\Desktop\фото-права\права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636100">
            <a:off x="6769118" y="3462076"/>
            <a:ext cx="2088232" cy="3309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61693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748464" cy="1080120"/>
          </a:xfrm>
        </p:spPr>
        <p:txBody>
          <a:bodyPr>
            <a:normAutofit/>
          </a:bodyPr>
          <a:lstStyle/>
          <a:p>
            <a:endParaRPr lang="ru-RU" b="1" i="1" dirty="0">
              <a:solidFill>
                <a:srgbClr val="7030A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26" name="Picture 2" descr="C:\Users\1\Desktop\фото-права\prav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20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30490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48154" y="0"/>
            <a:ext cx="9192153" cy="6894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507065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8358246" cy="92869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i="1" dirty="0" smtClean="0">
                <a:solidFill>
                  <a:srgbClr val="002060"/>
                </a:solidFill>
              </a:rPr>
              <a:t>Куда можно обратиться в случае нарушения ваших прав?</a:t>
            </a:r>
            <a:endParaRPr lang="ru-RU" sz="4000" i="1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2" y="1428736"/>
            <a:ext cx="8715436" cy="5214974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Уполномоченный по правам ребенка по Саратовской области</a:t>
            </a:r>
            <a:br>
              <a:rPr lang="ru-RU" sz="2400" b="1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</a:br>
            <a:r>
              <a:rPr lang="ru-RU" sz="2400" b="1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Ерофеева Юлия Леонидовна</a:t>
            </a:r>
            <a:br>
              <a:rPr lang="ru-RU" sz="2400" b="1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</a:br>
            <a:r>
              <a:rPr lang="ru-RU" sz="2400" b="1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телефон: 21-00-58</a:t>
            </a:r>
            <a:br>
              <a:rPr lang="ru-RU" sz="2400" b="1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</a:br>
            <a:r>
              <a:rPr lang="ru-RU" sz="2400" b="1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КДНЗП по </a:t>
            </a:r>
            <a:r>
              <a:rPr lang="ru-RU" sz="2400" b="1" dirty="0" err="1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Краснокутскому</a:t>
            </a:r>
            <a:r>
              <a:rPr lang="ru-RU" sz="2400" b="1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 району</a:t>
            </a:r>
            <a:br>
              <a:rPr lang="ru-RU" sz="2400" b="1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</a:br>
            <a:r>
              <a:rPr lang="ru-RU" sz="2400" b="1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b="1" dirty="0" err="1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Русанова</a:t>
            </a:r>
            <a:r>
              <a:rPr lang="ru-RU" sz="2400" b="1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 Оксана Валерьевна</a:t>
            </a:r>
            <a:br>
              <a:rPr lang="ru-RU" sz="2400" b="1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</a:br>
            <a:r>
              <a:rPr lang="ru-RU" sz="2400" b="1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телефон: 5-53-97</a:t>
            </a:r>
            <a:br>
              <a:rPr lang="ru-RU" sz="2400" b="1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</a:br>
            <a:r>
              <a:rPr lang="ru-RU" sz="2400" b="1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Органы опеки и попечительства</a:t>
            </a:r>
            <a:br>
              <a:rPr lang="ru-RU" sz="2400" b="1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</a:br>
            <a:r>
              <a:rPr lang="ru-RU" sz="2400" b="1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Пархоменко Татьяна Николаевна</a:t>
            </a:r>
            <a:br>
              <a:rPr lang="ru-RU" sz="2400" b="1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</a:br>
            <a:r>
              <a:rPr lang="ru-RU" sz="2400" b="1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телефон: 5-13-77</a:t>
            </a:r>
            <a:br>
              <a:rPr lang="ru-RU" sz="2400" b="1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</a:br>
            <a:r>
              <a:rPr lang="ru-RU" sz="2400" b="1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Центр «Семья»; телефоны: 3-27-40; 3-27-76.</a:t>
            </a:r>
            <a:br>
              <a:rPr lang="ru-RU" sz="2400" b="1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</a:br>
            <a:r>
              <a:rPr lang="ru-RU" sz="2400" b="1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Уполномоченный по правам ребенка в нашей школе</a:t>
            </a:r>
            <a:br>
              <a:rPr lang="ru-RU" sz="2400" b="1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</a:br>
            <a:r>
              <a:rPr lang="ru-RU" sz="2400" b="1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Малиновская Людмила Степановна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352426" y="1584176"/>
            <a:ext cx="8396038" cy="5085184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Calibri" pitchFamily="34" charset="0"/>
                <a:cs typeface="Calibri" pitchFamily="34" charset="0"/>
              </a:rPr>
              <a:t>Цель проекта</a:t>
            </a:r>
            <a:r>
              <a:rPr lang="ru-RU" sz="2800" dirty="0" smtClean="0">
                <a:latin typeface="Calibri" pitchFamily="34" charset="0"/>
                <a:cs typeface="Calibri" pitchFamily="34" charset="0"/>
              </a:rPr>
              <a:t>:</a:t>
            </a:r>
            <a:r>
              <a:rPr lang="ru-RU" sz="2800" dirty="0">
                <a:latin typeface="Calibri" pitchFamily="34" charset="0"/>
                <a:cs typeface="Calibri" pitchFamily="34" charset="0"/>
              </a:rPr>
              <a:t/>
            </a:r>
            <a:br>
              <a:rPr lang="ru-RU" sz="2800" dirty="0">
                <a:latin typeface="Calibri" pitchFamily="34" charset="0"/>
                <a:cs typeface="Calibri" pitchFamily="34" charset="0"/>
              </a:rPr>
            </a:br>
            <a:r>
              <a:rPr lang="ru-RU" sz="2800" dirty="0">
                <a:latin typeface="Calibri" pitchFamily="34" charset="0"/>
                <a:cs typeface="Calibri" pitchFamily="34" charset="0"/>
              </a:rPr>
              <a:t>Создать проект школьного клуба «Правозащитник</a:t>
            </a:r>
            <a:r>
              <a:rPr lang="ru-RU" sz="2800" dirty="0" smtClean="0">
                <a:latin typeface="Calibri" pitchFamily="34" charset="0"/>
                <a:cs typeface="Calibri" pitchFamily="34" charset="0"/>
              </a:rPr>
              <a:t>».</a:t>
            </a:r>
          </a:p>
          <a:p>
            <a:r>
              <a:rPr lang="ru-RU" sz="2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800" b="1" dirty="0">
                <a:latin typeface="Calibri" pitchFamily="34" charset="0"/>
                <a:cs typeface="Calibri" pitchFamily="34" charset="0"/>
              </a:rPr>
              <a:t>Задачи:</a:t>
            </a:r>
            <a:r>
              <a:rPr lang="ru-RU" sz="2800" dirty="0">
                <a:latin typeface="Calibri" pitchFamily="34" charset="0"/>
                <a:cs typeface="Calibri" pitchFamily="34" charset="0"/>
              </a:rPr>
              <a:t/>
            </a:r>
            <a:br>
              <a:rPr lang="ru-RU" sz="2800" dirty="0">
                <a:latin typeface="Calibri" pitchFamily="34" charset="0"/>
                <a:cs typeface="Calibri" pitchFamily="34" charset="0"/>
              </a:rPr>
            </a:br>
            <a:r>
              <a:rPr lang="ru-RU" sz="2800" dirty="0">
                <a:latin typeface="Calibri" pitchFamily="34" charset="0"/>
                <a:cs typeface="Calibri" pitchFamily="34" charset="0"/>
              </a:rPr>
              <a:t>1) Изучить степень информированности школьников по поводу прав и обязанностей.</a:t>
            </a:r>
            <a:br>
              <a:rPr lang="ru-RU" sz="2800" dirty="0">
                <a:latin typeface="Calibri" pitchFamily="34" charset="0"/>
                <a:cs typeface="Calibri" pitchFamily="34" charset="0"/>
              </a:rPr>
            </a:br>
            <a:r>
              <a:rPr lang="ru-RU" sz="2800" dirty="0">
                <a:latin typeface="Calibri" pitchFamily="34" charset="0"/>
                <a:cs typeface="Calibri" pitchFamily="34" charset="0"/>
              </a:rPr>
              <a:t>2) Изучить </a:t>
            </a:r>
            <a:r>
              <a:rPr lang="ru-RU" sz="2800" dirty="0" err="1">
                <a:latin typeface="Calibri" pitchFamily="34" charset="0"/>
                <a:cs typeface="Calibri" pitchFamily="34" charset="0"/>
              </a:rPr>
              <a:t>сформированность</a:t>
            </a:r>
            <a:r>
              <a:rPr lang="ru-RU" sz="2800" dirty="0">
                <a:latin typeface="Calibri" pitchFamily="34" charset="0"/>
                <a:cs typeface="Calibri" pitchFamily="34" charset="0"/>
              </a:rPr>
              <a:t> правовых норм подростков школы.</a:t>
            </a:r>
            <a:br>
              <a:rPr lang="ru-RU" sz="2800" dirty="0">
                <a:latin typeface="Calibri" pitchFamily="34" charset="0"/>
                <a:cs typeface="Calibri" pitchFamily="34" charset="0"/>
              </a:rPr>
            </a:br>
            <a:r>
              <a:rPr lang="ru-RU" sz="2800" dirty="0">
                <a:latin typeface="Calibri" pitchFamily="34" charset="0"/>
                <a:cs typeface="Calibri" pitchFamily="34" charset="0"/>
              </a:rPr>
              <a:t>3) Показать уровень правовой культуры подростков в учебной деятельности.</a:t>
            </a:r>
            <a:br>
              <a:rPr lang="ru-RU" sz="2800" dirty="0">
                <a:latin typeface="Calibri" pitchFamily="34" charset="0"/>
                <a:cs typeface="Calibri" pitchFamily="34" charset="0"/>
              </a:rPr>
            </a:br>
            <a:endParaRPr lang="ru-RU" sz="2800" dirty="0">
              <a:latin typeface="Calibri" pitchFamily="34" charset="0"/>
              <a:cs typeface="Calibri" pitchFamily="34" charset="0"/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-27384" y="494320"/>
            <a:ext cx="6759624" cy="84644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Содержание: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" name="Picture 8" descr="bo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60648"/>
            <a:ext cx="2640293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4263247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7554" y="4725144"/>
            <a:ext cx="7644846" cy="1944216"/>
          </a:xfrm>
        </p:spPr>
        <p:txBody>
          <a:bodyPr>
            <a:normAutofit/>
          </a:bodyPr>
          <a:lstStyle/>
          <a:p>
            <a:r>
              <a:rPr lang="ru-RU" sz="3200" b="1" i="1" dirty="0">
                <a:latin typeface="Calibri" pitchFamily="34" charset="0"/>
                <a:cs typeface="Calibri" pitchFamily="34" charset="0"/>
              </a:rPr>
              <a:t>Как сохранить себя, свое здоровье и достоинство, свои права, и не оказаться за бортом жизни?</a:t>
            </a:r>
            <a:endParaRPr lang="ru-RU" sz="32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4" descr="C:\Users\1\Desktop\фото-права\888888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85728"/>
            <a:ext cx="3580350" cy="3071834"/>
          </a:xfrm>
          <a:prstGeom prst="flowChartAlternateProcess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1\Desktop\фото-права\8888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88705" y="4797152"/>
            <a:ext cx="1944216" cy="1944216"/>
          </a:xfrm>
          <a:prstGeom prst="flowChartAlternateProcess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1\Desktop\00155540.cove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693584">
            <a:off x="6061225" y="228826"/>
            <a:ext cx="2699088" cy="4102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1\Desktop\фото-права\343232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579585"/>
            <a:ext cx="3137574" cy="3076566"/>
          </a:xfrm>
          <a:prstGeom prst="flowChartAlternateProcess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3251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ecl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208701">
            <a:off x="2641337" y="1960063"/>
            <a:ext cx="5526672" cy="3876709"/>
          </a:xfrm>
          <a:prstGeom prst="flowChartAlternateProcess">
            <a:avLst/>
          </a:prstGeom>
          <a:noFill/>
          <a:effectLst>
            <a:outerShdw dist="107763" dir="81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16632"/>
            <a:ext cx="4824536" cy="66479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В 1959 г. Генеральная Ассамблея ООН провозгласила Декларацию прав ребенка. В ней утверждается, что некоторые права человека имеют непосредственное отношение к детям, которые нуждаются в особых заботе и внимании, поскольку чрезвычайно уязвимы по причине возраста. Декларация сыграла большую роль в деле защиты детства. Ее содержание было призывом к добру, справедливости в отношении детей. Однако декларации имеют лишь рекомендательный характер</a:t>
            </a:r>
            <a:r>
              <a:rPr lang="ru-RU" dirty="0" smtClean="0">
                <a:solidFill>
                  <a:srgbClr val="002060"/>
                </a:solidFill>
              </a:rPr>
              <a:t>, </a:t>
            </a:r>
            <a:br>
              <a:rPr lang="ru-RU" dirty="0" smtClean="0">
                <a:solidFill>
                  <a:srgbClr val="002060"/>
                </a:solidFill>
              </a:rPr>
            </a:br>
            <a:endParaRPr lang="ru-RU" dirty="0"/>
          </a:p>
        </p:txBody>
      </p:sp>
      <p:pic>
        <p:nvPicPr>
          <p:cNvPr id="1026" name="Picture 2" descr="C:\Users\1\Desktop\фото-права\prava_det789987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97898" y="170660"/>
            <a:ext cx="2970460" cy="2229238"/>
          </a:xfrm>
          <a:prstGeom prst="flowChartAlternateProcess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14083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992"/>
            <a:ext cx="8329032" cy="1728192"/>
          </a:xfrm>
        </p:spPr>
        <p:txBody>
          <a:bodyPr>
            <a:noAutofit/>
          </a:bodyPr>
          <a:lstStyle/>
          <a:p>
            <a:pPr algn="ctr"/>
            <a:r>
              <a:rPr lang="ru-RU" sz="2800" b="1" i="1" dirty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Другое дело - </a:t>
            </a:r>
            <a:r>
              <a:rPr lang="ru-RU" sz="3200" b="1" i="1" dirty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конвенция</a:t>
            </a:r>
            <a:r>
              <a:rPr lang="ru-RU" sz="2800" b="1" i="1" dirty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; </a:t>
            </a:r>
            <a:br>
              <a:rPr lang="ru-RU" sz="2800" b="1" i="1" dirty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</a:br>
            <a:r>
              <a:rPr lang="ru-RU" sz="2800" b="1" i="1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это </a:t>
            </a:r>
            <a:r>
              <a:rPr lang="ru-RU" sz="2800" b="1" i="1" dirty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договор, который должен неукоснительно исполняться теми, кто его подписал. </a:t>
            </a:r>
            <a:br>
              <a:rPr lang="ru-RU" sz="2800" b="1" i="1" dirty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</a:br>
            <a:endParaRPr lang="ru-RU" sz="2800" b="1" i="1" dirty="0">
              <a:solidFill>
                <a:srgbClr val="7030A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Picture 2" descr="C:\Documents and Settings\Администратор\Рабочий стол\22\765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1" y="1407488"/>
            <a:ext cx="8856983" cy="5333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599717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1\Desktop\фото-права\1270726269_convention_ontherightsofthechild_200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15" r="1617"/>
          <a:stretch/>
        </p:blipFill>
        <p:spPr bwMode="auto">
          <a:xfrm rot="20846892">
            <a:off x="539653" y="299515"/>
            <a:ext cx="4656265" cy="6137341"/>
          </a:xfrm>
          <a:prstGeom prst="flowChartAlternateProcess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995936" y="8348"/>
            <a:ext cx="5040560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ru-RU" dirty="0">
                <a:solidFill>
                  <a:srgbClr val="FFCC66"/>
                </a:solidFill>
              </a:rPr>
              <a:t> </a:t>
            </a:r>
            <a:r>
              <a:rPr lang="ru-RU" sz="32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В названной конвенции дается и определение понятию «ребенок» - ребенком является каждое человеческое существо до достижения 18-летнего возраста, если по закону, применимому к данному ребенку, он не достигает совершеннолетия ранее. Аналогичное определение закреплено в п.1 ст.54 СК РФ. </a:t>
            </a:r>
          </a:p>
        </p:txBody>
      </p:sp>
    </p:spTree>
    <p:extLst>
      <p:ext uri="{BB962C8B-B14F-4D97-AF65-F5344CB8AC3E}">
        <p14:creationId xmlns:p14="http://schemas.microsoft.com/office/powerpoint/2010/main" xmlns="" val="2149358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3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20200" y="45894"/>
            <a:ext cx="3241149" cy="2376265"/>
          </a:xfrm>
          <a:prstGeom prst="flowChartAlternateProcess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188640"/>
            <a:ext cx="5184576" cy="6552728"/>
          </a:xfrm>
        </p:spPr>
        <p:txBody>
          <a:bodyPr>
            <a:normAutofit lnSpcReduction="10000"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I </a:t>
            </a:r>
            <a:r>
              <a:rPr lang="ru-RU" sz="24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группа прав </a:t>
            </a:r>
            <a:r>
              <a:rPr lang="ru-RU" sz="24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- основные:                                      на жизнь, на имя, на равенство в осуществлении прав и др.;</a:t>
            </a:r>
            <a:r>
              <a:rPr lang="ru-RU" sz="24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endParaRPr lang="ru-RU" sz="2400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ru-RU" sz="24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II </a:t>
            </a:r>
            <a:r>
              <a:rPr lang="ru-RU" sz="24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группа прав</a:t>
            </a:r>
            <a:r>
              <a:rPr lang="ru-RU" sz="24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обеспечивает </a:t>
            </a:r>
            <a:r>
              <a:rPr lang="ru-RU" sz="24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семейное благополучие ребенка                                                  (обязывает родителей заботиться о детях, государство – помогать детям, оставшимся без родителей, и т. д.); </a:t>
            </a:r>
          </a:p>
          <a:p>
            <a:r>
              <a:rPr lang="ru-RU" sz="24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III группа прав </a:t>
            </a:r>
            <a:r>
              <a:rPr lang="ru-RU" sz="24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обеспечивает свободное развитие личности ребенка                                   (права свободно выражать свое мнение, объединяться в ассоциации, иметь свободу мысли, совести и религии); </a:t>
            </a:r>
          </a:p>
          <a:p>
            <a:endParaRPr lang="ru-RU" sz="24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2426" y="1"/>
            <a:ext cx="8396038" cy="404664"/>
          </a:xfrm>
        </p:spPr>
        <p:txBody>
          <a:bodyPr>
            <a:normAutofit fontScale="90000"/>
          </a:bodyPr>
          <a:lstStyle/>
          <a:p>
            <a:r>
              <a:rPr lang="ru-RU" sz="2400" dirty="0">
                <a:solidFill>
                  <a:schemeClr val="accent2"/>
                </a:solidFill>
              </a:rPr>
              <a:t>I группа прав - </a:t>
            </a:r>
            <a:r>
              <a:rPr lang="ru-RU" sz="2400" dirty="0">
                <a:solidFill>
                  <a:srgbClr val="FF0000"/>
                </a:solidFill>
              </a:rPr>
              <a:t>основные:</a:t>
            </a:r>
            <a:r>
              <a:rPr lang="ru-RU" sz="2400" dirty="0">
                <a:solidFill>
                  <a:schemeClr val="accent2"/>
                </a:solidFill>
              </a:rPr>
              <a:t>                                      на жизнь, на имя, на равенство в осуществлении прав и др.;</a:t>
            </a:r>
            <a:r>
              <a:rPr lang="ru-RU" sz="2400" dirty="0"/>
              <a:t> </a:t>
            </a:r>
            <a:br>
              <a:rPr lang="ru-RU" sz="2400" dirty="0"/>
            </a:br>
            <a:endParaRPr lang="ru-RU" sz="2400" dirty="0"/>
          </a:p>
        </p:txBody>
      </p:sp>
      <p:pic>
        <p:nvPicPr>
          <p:cNvPr id="7" name="Picture 4" descr="36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828" b="12635"/>
          <a:stretch/>
        </p:blipFill>
        <p:spPr bwMode="auto">
          <a:xfrm>
            <a:off x="5472176" y="2276872"/>
            <a:ext cx="3458842" cy="2304255"/>
          </a:xfrm>
          <a:prstGeom prst="flowChartAlternateProcess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3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98280" y="4498113"/>
            <a:ext cx="3218925" cy="2359887"/>
          </a:xfrm>
          <a:prstGeom prst="flowChartAlternateProcess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05839457"/>
      </p:ext>
    </p:extLst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3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244" y="4437112"/>
            <a:ext cx="3203151" cy="2348767"/>
          </a:xfrm>
          <a:prstGeom prst="flowChartAlternateProcess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3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2160596"/>
            <a:ext cx="3104982" cy="2276515"/>
          </a:xfrm>
          <a:prstGeom prst="flowChartAlternateProcess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3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244" y="116632"/>
            <a:ext cx="2945834" cy="2160240"/>
          </a:xfrm>
          <a:prstGeom prst="flowChartAlternateProcess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07903" y="116632"/>
            <a:ext cx="5256585" cy="6741368"/>
          </a:xfrm>
        </p:spPr>
        <p:txBody>
          <a:bodyPr>
            <a:noAutofit/>
          </a:bodyPr>
          <a:lstStyle/>
          <a:p>
            <a:pPr algn="r">
              <a:spcBef>
                <a:spcPct val="50000"/>
              </a:spcBef>
            </a:pPr>
            <a:r>
              <a:rPr lang="ru-RU" sz="2400" b="1" i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IV группа прав </a:t>
            </a:r>
            <a:r>
              <a:rPr lang="ru-RU" sz="2400" b="1" i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обеспечивает здоровье детей (право на пользование наиболее совершенными услугами системы здравоохранения и т. д</a:t>
            </a:r>
            <a:r>
              <a:rPr lang="ru-RU" sz="2400" b="1" i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.);</a:t>
            </a:r>
            <a:br>
              <a:rPr lang="ru-RU" sz="2400" b="1" i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</a:br>
            <a:r>
              <a:rPr lang="ru-RU" sz="2400" b="1" i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b="1" i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V группа прав </a:t>
            </a:r>
            <a:r>
              <a:rPr lang="ru-RU" sz="2400" b="1" i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способствует образованию детей и их культурному </a:t>
            </a:r>
            <a:r>
              <a:rPr lang="ru-RU" sz="2400" b="1" i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развитию </a:t>
            </a:r>
            <a:r>
              <a:rPr lang="ru-RU" sz="2400" b="1" i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(право на бесплатное образование, на пользование культурой и т. п.); </a:t>
            </a:r>
            <a:br>
              <a:rPr lang="ru-RU" sz="2400" b="1" i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</a:br>
            <a:r>
              <a:rPr lang="ru-RU" sz="2400" b="1" i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VI группа прав </a:t>
            </a:r>
            <a:r>
              <a:rPr lang="ru-RU" sz="2400" b="1" i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призвана защитить ребенка       от экономической и другой эксплуатации, от привлечения к производству и распространению наркотиков, от античеловеческого содержания и обращения в местах лишения свободы и </a:t>
            </a:r>
            <a:r>
              <a:rPr lang="ru-RU" sz="2400" b="1" i="1" dirty="0" err="1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др</a:t>
            </a:r>
            <a:endParaRPr lang="ru-RU" sz="2400" b="1" i="1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45003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1\Desktop\59334997_30fc78d0b0d03b0fca5a1adeb66bcb7f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3435" b="6026"/>
          <a:stretch/>
        </p:blipFill>
        <p:spPr bwMode="auto">
          <a:xfrm>
            <a:off x="5576954" y="3855395"/>
            <a:ext cx="3435968" cy="2800817"/>
          </a:xfrm>
          <a:prstGeom prst="flowChartAlternateProcess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1\Desktop\фото-права\6778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25447" y="116633"/>
            <a:ext cx="2287475" cy="3528392"/>
          </a:xfrm>
          <a:prstGeom prst="flowChartAlternateProcess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6696744" cy="6669360"/>
          </a:xfrm>
        </p:spPr>
        <p:txBody>
          <a:bodyPr>
            <a:noAutofit/>
          </a:bodyPr>
          <a:lstStyle/>
          <a:p>
            <a:r>
              <a:rPr lang="ru-RU" sz="3200" b="1" i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Родители и другие члены семьи не должны нарушать, ограничивать права ребенка.</a:t>
            </a:r>
            <a:br>
              <a:rPr lang="ru-RU" sz="3200" b="1" i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</a:br>
            <a:r>
              <a:rPr lang="ru-RU" sz="2800" b="1" i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Типичные случаи </a:t>
            </a:r>
            <a:r>
              <a:rPr lang="ru-RU" sz="2800" b="1" i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нарушения:</a:t>
            </a:r>
            <a:br>
              <a:rPr lang="ru-RU" sz="2800" b="1" i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</a:br>
            <a:r>
              <a:rPr lang="ru-RU" sz="2800" i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физическое </a:t>
            </a:r>
            <a:r>
              <a:rPr lang="ru-RU" sz="2800" i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или психологическое насилие;</a:t>
            </a:r>
            <a:br>
              <a:rPr lang="ru-RU" sz="2800" i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</a:br>
            <a:r>
              <a:rPr lang="ru-RU" sz="2800" i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оскорбление или злоупотребление правом;</a:t>
            </a:r>
            <a:br>
              <a:rPr lang="ru-RU" sz="2800" i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</a:br>
            <a:r>
              <a:rPr lang="ru-RU" sz="2800" i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отсутствие заботы или небрежное обращение;</a:t>
            </a:r>
            <a:br>
              <a:rPr lang="ru-RU" sz="2800" i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</a:br>
            <a:r>
              <a:rPr lang="ru-RU" sz="2800" i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грубое обращение;</a:t>
            </a:r>
            <a:br>
              <a:rPr lang="ru-RU" sz="2800" i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</a:br>
            <a:r>
              <a:rPr lang="ru-RU" sz="2800" i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эксплуатация;</a:t>
            </a:r>
            <a:br>
              <a:rPr lang="ru-RU" sz="2800" i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</a:br>
            <a:r>
              <a:rPr lang="ru-RU" sz="2800" i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сексуальные злоупотребления со стороны родителей, законных опекунов или любого другого лица, заботящегося о ребенке.</a:t>
            </a:r>
            <a:br>
              <a:rPr lang="ru-RU" sz="2800" i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</a:br>
            <a:endParaRPr lang="ru-RU" sz="2800" i="1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77860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ylar">
  <a:themeElements>
    <a:clrScheme name="Mylar">
      <a:dk1>
        <a:srgbClr val="000000"/>
      </a:dk1>
      <a:lt1>
        <a:srgbClr val="FFFFFF"/>
      </a:lt1>
      <a:dk2>
        <a:srgbClr val="656162"/>
      </a:dk2>
      <a:lt2>
        <a:srgbClr val="E0DACC"/>
      </a:lt2>
      <a:accent1>
        <a:srgbClr val="4A5A7A"/>
      </a:accent1>
      <a:accent2>
        <a:srgbClr val="F7BD40"/>
      </a:accent2>
      <a:accent3>
        <a:srgbClr val="975C00"/>
      </a:accent3>
      <a:accent4>
        <a:srgbClr val="754D41"/>
      </a:accent4>
      <a:accent5>
        <a:srgbClr val="838995"/>
      </a:accent5>
      <a:accent6>
        <a:srgbClr val="687B66"/>
      </a:accent6>
      <a:hlink>
        <a:srgbClr val="B5740B"/>
      </a:hlink>
      <a:folHlink>
        <a:srgbClr val="7483A0"/>
      </a:folHlink>
    </a:clrScheme>
    <a:fontScheme name="Mylar">
      <a:maj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ylar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25400" h="508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tint val="100000"/>
                <a:shade val="30000"/>
                <a:alpha val="100000"/>
                <a:satMod val="25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lumMod val="80000"/>
              </a:schemeClr>
              <a:schemeClr val="phClr">
                <a:tint val="50000"/>
                <a:lumMod val="1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Mylar</Template>
  <TotalTime>360</TotalTime>
  <Words>321</Words>
  <Application>Microsoft Office PowerPoint</Application>
  <PresentationFormat>Экран (4:3)</PresentationFormat>
  <Paragraphs>21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Mylar</vt:lpstr>
      <vt:lpstr>«Права  несовершеннолетних»</vt:lpstr>
      <vt:lpstr>Содержание:</vt:lpstr>
      <vt:lpstr>Слайд 3</vt:lpstr>
      <vt:lpstr>Слайд 4</vt:lpstr>
      <vt:lpstr>Другое дело - конвенция;  это договор, который должен неукоснительно исполняться теми, кто его подписал.  </vt:lpstr>
      <vt:lpstr>Слайд 6</vt:lpstr>
      <vt:lpstr>I группа прав - основные:                                      на жизнь, на имя, на равенство в осуществлении прав и др.;  </vt:lpstr>
      <vt:lpstr>IV группа прав обеспечивает здоровье детей (право на пользование наиболее совершенными услугами системы здравоохранения и т. д.);  V группа прав способствует образованию детей и их культурному развитию (право на бесплатное образование, на пользование культурой и т. п.);  VI группа прав призвана защитить ребенка       от экономической и другой эксплуатации, от привлечения к производству и распространению наркотиков, от античеловеческого содержания и обращения в местах лишения свободы и др</vt:lpstr>
      <vt:lpstr>Родители и другие члены семьи не должны нарушать, ограничивать права ребенка. Типичные случаи нарушения: физическое или психологическое насилие; оскорбление или злоупотребление правом; отсутствие заботы или небрежное обращение; грубое обращение; эксплуатация; сексуальные злоупотребления со стороны родителей, законных опекунов или любого другого лица, заботящегося о ребенке. </vt:lpstr>
      <vt:lpstr>Результаты  социологического  опроса</vt:lpstr>
      <vt:lpstr>Слайд 11</vt:lpstr>
      <vt:lpstr>Слайд 12</vt:lpstr>
      <vt:lpstr>Слайд 13</vt:lpstr>
      <vt:lpstr>Слайд 14</vt:lpstr>
      <vt:lpstr>Куда можно обратиться в случае нарушения ваших прав?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НиколаеваТА</cp:lastModifiedBy>
  <cp:revision>30</cp:revision>
  <dcterms:created xsi:type="dcterms:W3CDTF">2011-04-11T20:14:27Z</dcterms:created>
  <dcterms:modified xsi:type="dcterms:W3CDTF">2011-04-13T07:45:24Z</dcterms:modified>
</cp:coreProperties>
</file>