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7" r:id="rId10"/>
    <p:sldId id="268" r:id="rId11"/>
    <p:sldId id="271" r:id="rId12"/>
    <p:sldId id="270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29A829-6E3F-45FB-B736-74A59E0437BB}" type="doc">
      <dgm:prSet loTypeId="urn:microsoft.com/office/officeart/2005/8/layout/default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B0BE7982-445D-432E-B484-384E59A35353}">
      <dgm:prSet phldrT="[Текст]" custT="1"/>
      <dgm:spPr/>
      <dgm:t>
        <a:bodyPr/>
        <a:lstStyle/>
        <a:p>
          <a:r>
            <a:rPr lang="ru-RU" sz="2800" dirty="0" smtClean="0"/>
            <a:t>Прозрачность, без запаха, без вкуса</a:t>
          </a:r>
          <a:endParaRPr lang="ru-RU" sz="2800" dirty="0"/>
        </a:p>
      </dgm:t>
    </dgm:pt>
    <dgm:pt modelId="{0B36302A-5E93-4752-82F3-ECB7691C4193}" type="parTrans" cxnId="{0AB1E800-C9D1-4607-9A58-83983C803564}">
      <dgm:prSet/>
      <dgm:spPr/>
      <dgm:t>
        <a:bodyPr/>
        <a:lstStyle/>
        <a:p>
          <a:endParaRPr lang="ru-RU"/>
        </a:p>
      </dgm:t>
    </dgm:pt>
    <dgm:pt modelId="{AC29B737-B3C0-4EC8-A1AF-DD0C40B2B703}" type="sibTrans" cxnId="{0AB1E800-C9D1-4607-9A58-83983C803564}">
      <dgm:prSet/>
      <dgm:spPr/>
      <dgm:t>
        <a:bodyPr/>
        <a:lstStyle/>
        <a:p>
          <a:endParaRPr lang="ru-RU"/>
        </a:p>
      </dgm:t>
    </dgm:pt>
    <dgm:pt modelId="{3ACA614A-4352-4CE2-9B36-04773CDA40F7}">
      <dgm:prSet phldrT="[Текст]" custT="1"/>
      <dgm:spPr/>
      <dgm:t>
        <a:bodyPr/>
        <a:lstStyle/>
        <a:p>
          <a:r>
            <a:rPr lang="ru-RU" sz="2800" dirty="0" smtClean="0"/>
            <a:t>Текучесть </a:t>
          </a:r>
          <a:endParaRPr lang="ru-RU" sz="2800" dirty="0"/>
        </a:p>
      </dgm:t>
    </dgm:pt>
    <dgm:pt modelId="{811E9755-C72D-4181-9EDE-90F7036202B5}" type="parTrans" cxnId="{CCE6464A-3684-412F-990E-46ED31CAAF16}">
      <dgm:prSet/>
      <dgm:spPr/>
      <dgm:t>
        <a:bodyPr/>
        <a:lstStyle/>
        <a:p>
          <a:endParaRPr lang="ru-RU"/>
        </a:p>
      </dgm:t>
    </dgm:pt>
    <dgm:pt modelId="{29212782-C77A-45B5-AD91-257B28E018FC}" type="sibTrans" cxnId="{CCE6464A-3684-412F-990E-46ED31CAAF16}">
      <dgm:prSet/>
      <dgm:spPr/>
      <dgm:t>
        <a:bodyPr/>
        <a:lstStyle/>
        <a:p>
          <a:endParaRPr lang="ru-RU"/>
        </a:p>
      </dgm:t>
    </dgm:pt>
    <dgm:pt modelId="{0899FCD3-D426-41D5-BC45-5B1BFA6D45F2}">
      <dgm:prSet phldrT="[Текст]" custT="1"/>
      <dgm:spPr/>
      <dgm:t>
        <a:bodyPr/>
        <a:lstStyle/>
        <a:p>
          <a:r>
            <a:rPr lang="ru-RU" sz="2800" dirty="0" smtClean="0"/>
            <a:t>Выталкивающая </a:t>
          </a:r>
        </a:p>
        <a:p>
          <a:r>
            <a:rPr lang="ru-RU" sz="2800" dirty="0" smtClean="0"/>
            <a:t>сила</a:t>
          </a:r>
          <a:endParaRPr lang="ru-RU" sz="2800" dirty="0"/>
        </a:p>
      </dgm:t>
    </dgm:pt>
    <dgm:pt modelId="{358FA58F-AF09-4DAE-83D8-362CEBA96BF1}" type="parTrans" cxnId="{73C683BA-76C4-444D-924C-24F3E101B1E8}">
      <dgm:prSet/>
      <dgm:spPr/>
      <dgm:t>
        <a:bodyPr/>
        <a:lstStyle/>
        <a:p>
          <a:endParaRPr lang="ru-RU"/>
        </a:p>
      </dgm:t>
    </dgm:pt>
    <dgm:pt modelId="{638E69BB-0A16-4E55-BEF7-FA9271B6816E}" type="sibTrans" cxnId="{73C683BA-76C4-444D-924C-24F3E101B1E8}">
      <dgm:prSet/>
      <dgm:spPr/>
      <dgm:t>
        <a:bodyPr/>
        <a:lstStyle/>
        <a:p>
          <a:endParaRPr lang="ru-RU"/>
        </a:p>
      </dgm:t>
    </dgm:pt>
    <dgm:pt modelId="{D1DAA0EE-22AC-44F4-94FF-0AFC80A91370}">
      <dgm:prSet phldrT="[Текст]" custT="1"/>
      <dgm:spPr/>
      <dgm:t>
        <a:bodyPr/>
        <a:lstStyle/>
        <a:p>
          <a:r>
            <a:rPr lang="ru-RU" sz="2800" dirty="0" smtClean="0"/>
            <a:t>Способность </a:t>
          </a:r>
        </a:p>
        <a:p>
          <a:r>
            <a:rPr lang="ru-RU" sz="2800" dirty="0" smtClean="0"/>
            <a:t>растворять</a:t>
          </a:r>
          <a:endParaRPr lang="ru-RU" sz="2800" dirty="0"/>
        </a:p>
      </dgm:t>
    </dgm:pt>
    <dgm:pt modelId="{FC1BA68C-A29E-44B1-91CB-B7A26D2DE697}" type="parTrans" cxnId="{00FF9E39-A1B9-4DCC-84AB-57CBCDEA3902}">
      <dgm:prSet/>
      <dgm:spPr/>
      <dgm:t>
        <a:bodyPr/>
        <a:lstStyle/>
        <a:p>
          <a:endParaRPr lang="ru-RU"/>
        </a:p>
      </dgm:t>
    </dgm:pt>
    <dgm:pt modelId="{CC87C1E3-0EA9-416A-9A2F-6B3A24B23FEE}" type="sibTrans" cxnId="{00FF9E39-A1B9-4DCC-84AB-57CBCDEA3902}">
      <dgm:prSet/>
      <dgm:spPr/>
      <dgm:t>
        <a:bodyPr/>
        <a:lstStyle/>
        <a:p>
          <a:endParaRPr lang="ru-RU"/>
        </a:p>
      </dgm:t>
    </dgm:pt>
    <dgm:pt modelId="{EF94E4DE-0516-48AC-8572-11A97186B318}">
      <dgm:prSet phldrT="[Текст]" custT="1"/>
      <dgm:spPr/>
      <dgm:t>
        <a:bodyPr/>
        <a:lstStyle/>
        <a:p>
          <a:r>
            <a:rPr lang="ru-RU" sz="2800" dirty="0" err="1" smtClean="0"/>
            <a:t>Несжимаемость</a:t>
          </a:r>
          <a:r>
            <a:rPr lang="ru-RU" sz="2800" dirty="0" smtClean="0"/>
            <a:t> </a:t>
          </a:r>
          <a:endParaRPr lang="ru-RU" sz="2800" dirty="0"/>
        </a:p>
      </dgm:t>
    </dgm:pt>
    <dgm:pt modelId="{A02E48A4-E503-4022-ABB8-9F00A82038F4}" type="parTrans" cxnId="{E434FDFA-A768-429C-ABBA-EA45591C99E4}">
      <dgm:prSet/>
      <dgm:spPr/>
      <dgm:t>
        <a:bodyPr/>
        <a:lstStyle/>
        <a:p>
          <a:endParaRPr lang="ru-RU"/>
        </a:p>
      </dgm:t>
    </dgm:pt>
    <dgm:pt modelId="{767373E9-2449-4206-851E-21CF4879CF2A}" type="sibTrans" cxnId="{E434FDFA-A768-429C-ABBA-EA45591C99E4}">
      <dgm:prSet/>
      <dgm:spPr/>
      <dgm:t>
        <a:bodyPr/>
        <a:lstStyle/>
        <a:p>
          <a:endParaRPr lang="ru-RU"/>
        </a:p>
      </dgm:t>
    </dgm:pt>
    <dgm:pt modelId="{A42B5D79-33C2-4099-90B7-F28F1C0B32AE}" type="pres">
      <dgm:prSet presAssocID="{C529A829-6E3F-45FB-B736-74A59E0437B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DEB324-2F09-41F4-9156-5AE8C054F83E}" type="pres">
      <dgm:prSet presAssocID="{B0BE7982-445D-432E-B484-384E59A35353}" presName="node" presStyleLbl="node1" presStyleIdx="0" presStyleCnt="5" custScaleX="152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3E1E46-BCC6-4F1C-B364-33F086A7D345}" type="pres">
      <dgm:prSet presAssocID="{AC29B737-B3C0-4EC8-A1AF-DD0C40B2B703}" presName="sibTrans" presStyleCnt="0"/>
      <dgm:spPr/>
    </dgm:pt>
    <dgm:pt modelId="{84C41A38-AF7B-49EF-8B05-163A4DA6268C}" type="pres">
      <dgm:prSet presAssocID="{3ACA614A-4352-4CE2-9B36-04773CDA40F7}" presName="node" presStyleLbl="node1" presStyleIdx="1" presStyleCnt="5" custScaleX="1122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B4E676-5D18-4F2F-BD70-8FF96CCCB990}" type="pres">
      <dgm:prSet presAssocID="{29212782-C77A-45B5-AD91-257B28E018FC}" presName="sibTrans" presStyleCnt="0"/>
      <dgm:spPr/>
    </dgm:pt>
    <dgm:pt modelId="{006B5033-40C6-4E3D-90F0-7E85229023BC}" type="pres">
      <dgm:prSet presAssocID="{0899FCD3-D426-41D5-BC45-5B1BFA6D45F2}" presName="node" presStyleLbl="node1" presStyleIdx="2" presStyleCnt="5" custScaleX="150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A2940-98C6-4CD2-AF31-45AA7D07E8FD}" type="pres">
      <dgm:prSet presAssocID="{638E69BB-0A16-4E55-BEF7-FA9271B6816E}" presName="sibTrans" presStyleCnt="0"/>
      <dgm:spPr/>
    </dgm:pt>
    <dgm:pt modelId="{5FA53C86-CC21-4DAB-9B40-D5377615473B}" type="pres">
      <dgm:prSet presAssocID="{D1DAA0EE-22AC-44F4-94FF-0AFC80A91370}" presName="node" presStyleLbl="node1" presStyleIdx="3" presStyleCnt="5" custScaleX="121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81D73-A6EB-401A-BA3F-69F28E2187B1}" type="pres">
      <dgm:prSet presAssocID="{CC87C1E3-0EA9-416A-9A2F-6B3A24B23FEE}" presName="sibTrans" presStyleCnt="0"/>
      <dgm:spPr/>
    </dgm:pt>
    <dgm:pt modelId="{CD3DCB19-BA88-4679-8A6F-342DE22206CA}" type="pres">
      <dgm:prSet presAssocID="{EF94E4DE-0516-48AC-8572-11A97186B318}" presName="node" presStyleLbl="node1" presStyleIdx="4" presStyleCnt="5" custScaleX="1618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B3D7A-3DBF-4DF2-8FBB-9E086F3CA3BA}" type="presOf" srcId="{C529A829-6E3F-45FB-B736-74A59E0437BB}" destId="{A42B5D79-33C2-4099-90B7-F28F1C0B32AE}" srcOrd="0" destOrd="0" presId="urn:microsoft.com/office/officeart/2005/8/layout/default"/>
    <dgm:cxn modelId="{8B451F01-ECC3-4732-AA39-5994BDD76C9B}" type="presOf" srcId="{EF94E4DE-0516-48AC-8572-11A97186B318}" destId="{CD3DCB19-BA88-4679-8A6F-342DE22206CA}" srcOrd="0" destOrd="0" presId="urn:microsoft.com/office/officeart/2005/8/layout/default"/>
    <dgm:cxn modelId="{0AB1E800-C9D1-4607-9A58-83983C803564}" srcId="{C529A829-6E3F-45FB-B736-74A59E0437BB}" destId="{B0BE7982-445D-432E-B484-384E59A35353}" srcOrd="0" destOrd="0" parTransId="{0B36302A-5E93-4752-82F3-ECB7691C4193}" sibTransId="{AC29B737-B3C0-4EC8-A1AF-DD0C40B2B703}"/>
    <dgm:cxn modelId="{73C683BA-76C4-444D-924C-24F3E101B1E8}" srcId="{C529A829-6E3F-45FB-B736-74A59E0437BB}" destId="{0899FCD3-D426-41D5-BC45-5B1BFA6D45F2}" srcOrd="2" destOrd="0" parTransId="{358FA58F-AF09-4DAE-83D8-362CEBA96BF1}" sibTransId="{638E69BB-0A16-4E55-BEF7-FA9271B6816E}"/>
    <dgm:cxn modelId="{F25874A6-571C-4AF4-A0D0-892F4DA2DFA2}" type="presOf" srcId="{0899FCD3-D426-41D5-BC45-5B1BFA6D45F2}" destId="{006B5033-40C6-4E3D-90F0-7E85229023BC}" srcOrd="0" destOrd="0" presId="urn:microsoft.com/office/officeart/2005/8/layout/default"/>
    <dgm:cxn modelId="{CCE6464A-3684-412F-990E-46ED31CAAF16}" srcId="{C529A829-6E3F-45FB-B736-74A59E0437BB}" destId="{3ACA614A-4352-4CE2-9B36-04773CDA40F7}" srcOrd="1" destOrd="0" parTransId="{811E9755-C72D-4181-9EDE-90F7036202B5}" sibTransId="{29212782-C77A-45B5-AD91-257B28E018FC}"/>
    <dgm:cxn modelId="{236BF9D4-BBF1-4F43-89F0-BB9A98AB22C0}" type="presOf" srcId="{D1DAA0EE-22AC-44F4-94FF-0AFC80A91370}" destId="{5FA53C86-CC21-4DAB-9B40-D5377615473B}" srcOrd="0" destOrd="0" presId="urn:microsoft.com/office/officeart/2005/8/layout/default"/>
    <dgm:cxn modelId="{A9F85EC5-0FB4-47A9-B5A6-90E1EFEB7688}" type="presOf" srcId="{3ACA614A-4352-4CE2-9B36-04773CDA40F7}" destId="{84C41A38-AF7B-49EF-8B05-163A4DA6268C}" srcOrd="0" destOrd="0" presId="urn:microsoft.com/office/officeart/2005/8/layout/default"/>
    <dgm:cxn modelId="{E434FDFA-A768-429C-ABBA-EA45591C99E4}" srcId="{C529A829-6E3F-45FB-B736-74A59E0437BB}" destId="{EF94E4DE-0516-48AC-8572-11A97186B318}" srcOrd="4" destOrd="0" parTransId="{A02E48A4-E503-4022-ABB8-9F00A82038F4}" sibTransId="{767373E9-2449-4206-851E-21CF4879CF2A}"/>
    <dgm:cxn modelId="{4528A672-C121-41B2-AA36-908D03DEFB42}" type="presOf" srcId="{B0BE7982-445D-432E-B484-384E59A35353}" destId="{C8DEB324-2F09-41F4-9156-5AE8C054F83E}" srcOrd="0" destOrd="0" presId="urn:microsoft.com/office/officeart/2005/8/layout/default"/>
    <dgm:cxn modelId="{00FF9E39-A1B9-4DCC-84AB-57CBCDEA3902}" srcId="{C529A829-6E3F-45FB-B736-74A59E0437BB}" destId="{D1DAA0EE-22AC-44F4-94FF-0AFC80A91370}" srcOrd="3" destOrd="0" parTransId="{FC1BA68C-A29E-44B1-91CB-B7A26D2DE697}" sibTransId="{CC87C1E3-0EA9-416A-9A2F-6B3A24B23FEE}"/>
    <dgm:cxn modelId="{6A103CA0-BA2A-4408-8945-2091D57FC1EC}" type="presParOf" srcId="{A42B5D79-33C2-4099-90B7-F28F1C0B32AE}" destId="{C8DEB324-2F09-41F4-9156-5AE8C054F83E}" srcOrd="0" destOrd="0" presId="urn:microsoft.com/office/officeart/2005/8/layout/default"/>
    <dgm:cxn modelId="{CCB746B9-7389-4C9B-AAD3-D9F0E895FAA0}" type="presParOf" srcId="{A42B5D79-33C2-4099-90B7-F28F1C0B32AE}" destId="{873E1E46-BCC6-4F1C-B364-33F086A7D345}" srcOrd="1" destOrd="0" presId="urn:microsoft.com/office/officeart/2005/8/layout/default"/>
    <dgm:cxn modelId="{EFC83623-3ACC-44FE-B77A-60BCBCDC96D1}" type="presParOf" srcId="{A42B5D79-33C2-4099-90B7-F28F1C0B32AE}" destId="{84C41A38-AF7B-49EF-8B05-163A4DA6268C}" srcOrd="2" destOrd="0" presId="urn:microsoft.com/office/officeart/2005/8/layout/default"/>
    <dgm:cxn modelId="{EFF14848-2372-4ECE-A751-C6D0889E5BF4}" type="presParOf" srcId="{A42B5D79-33C2-4099-90B7-F28F1C0B32AE}" destId="{BAB4E676-5D18-4F2F-BD70-8FF96CCCB990}" srcOrd="3" destOrd="0" presId="urn:microsoft.com/office/officeart/2005/8/layout/default"/>
    <dgm:cxn modelId="{637B1CBB-41A7-43F1-9163-377DAA3976E4}" type="presParOf" srcId="{A42B5D79-33C2-4099-90B7-F28F1C0B32AE}" destId="{006B5033-40C6-4E3D-90F0-7E85229023BC}" srcOrd="4" destOrd="0" presId="urn:microsoft.com/office/officeart/2005/8/layout/default"/>
    <dgm:cxn modelId="{6B1465DB-A149-4A98-9519-A93A2ECA8741}" type="presParOf" srcId="{A42B5D79-33C2-4099-90B7-F28F1C0B32AE}" destId="{8AFA2940-98C6-4CD2-AF31-45AA7D07E8FD}" srcOrd="5" destOrd="0" presId="urn:microsoft.com/office/officeart/2005/8/layout/default"/>
    <dgm:cxn modelId="{E905952B-923A-4364-8410-E40A27C1D983}" type="presParOf" srcId="{A42B5D79-33C2-4099-90B7-F28F1C0B32AE}" destId="{5FA53C86-CC21-4DAB-9B40-D5377615473B}" srcOrd="6" destOrd="0" presId="urn:microsoft.com/office/officeart/2005/8/layout/default"/>
    <dgm:cxn modelId="{B8987907-DAB8-4264-876B-920F8F5C8FC8}" type="presParOf" srcId="{A42B5D79-33C2-4099-90B7-F28F1C0B32AE}" destId="{01E81D73-A6EB-401A-BA3F-69F28E2187B1}" srcOrd="7" destOrd="0" presId="urn:microsoft.com/office/officeart/2005/8/layout/default"/>
    <dgm:cxn modelId="{34A26684-927B-4B27-9428-5C5FC1FE901C}" type="presParOf" srcId="{A42B5D79-33C2-4099-90B7-F28F1C0B32AE}" destId="{CD3DCB19-BA88-4679-8A6F-342DE22206C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E18C4-AE3B-40ED-91D1-9DB8B63BD5C0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FBCDF-4CA5-4632-8807-E42569874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B43BA-5B77-4BEB-B0CC-83309F28A106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1DB49-9FE0-47C1-B302-BBCEF1B0B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81925-E33D-4D08-9095-697C04BFD4E5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BE660-969B-4633-BA43-CE7088E1E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077A9-1231-45A4-A448-23C036D16939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DEA90-1453-491B-B2D2-A619B7426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0830B-0653-4D28-B96E-D2D28B5C18B4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F4112-E29E-4519-99E0-6E80F37C1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09C71-CBE7-4772-859C-50E60810FB1C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63913-078C-4EFC-B4A2-9BFFB657A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C9107-FF9F-4A20-8159-91897809383C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695A3-2BCE-4601-B304-0A914EE6A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23D7B-EA72-4083-AAB6-606CA7D0DCC0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BDE40-D208-49B2-8E21-9196A098B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CD17F-0816-4DE1-9CE1-7D57B8FAE380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876C1-14A1-42BA-A804-3B2930572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58712-A8FC-4FF7-B47C-D7BDFB8B2A93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E7EDD-C214-4FCE-AF88-59D46BD8F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AD46C-812F-4B4E-8783-CA6AFEF1B8A5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04236-AADF-4EF0-AA70-51D8E2D95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D60FCF-EF3A-41FD-B0F0-14EE93A8D637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49B14D-B979-44B9-B8ED-22634B909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Как человек использует свойства воды?</a:t>
            </a:r>
            <a:endParaRPr lang="ru-RU" dirty="0"/>
          </a:p>
        </p:txBody>
      </p:sp>
      <p:pic>
        <p:nvPicPr>
          <p:cNvPr id="13314" name="Содержимое 6" descr="2521072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643063"/>
            <a:ext cx="4210050" cy="4214812"/>
          </a:xfrm>
        </p:spPr>
      </p:pic>
      <p:sp>
        <p:nvSpPr>
          <p:cNvPr id="13315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600" smtClean="0"/>
              <a:t>ОС «Школа 2100»</a:t>
            </a:r>
          </a:p>
          <a:p>
            <a:pPr eaLnBrk="1" hangingPunct="1">
              <a:buFont typeface="Arial" charset="0"/>
              <a:buNone/>
            </a:pPr>
            <a:r>
              <a:rPr lang="ru-RU" sz="2600" smtClean="0"/>
              <a:t>«Окружающий мир»</a:t>
            </a:r>
          </a:p>
          <a:p>
            <a:pPr algn="ctr" eaLnBrk="1" hangingPunct="1">
              <a:buFont typeface="Arial" charset="0"/>
              <a:buNone/>
            </a:pPr>
            <a:r>
              <a:rPr lang="ru-RU" sz="2600" smtClean="0"/>
              <a:t>Человек и природа – 4 кл.</a:t>
            </a:r>
          </a:p>
          <a:p>
            <a:pPr eaLnBrk="1" hangingPunct="1">
              <a:buFont typeface="Arial" charset="0"/>
              <a:buNone/>
            </a:pPr>
            <a:r>
              <a:rPr lang="ru-RU" sz="2600" smtClean="0"/>
              <a:t>Выполнила учитель</a:t>
            </a:r>
          </a:p>
          <a:p>
            <a:pPr eaLnBrk="1" hangingPunct="1">
              <a:buFont typeface="Arial" charset="0"/>
              <a:buNone/>
            </a:pPr>
            <a:r>
              <a:rPr lang="ru-RU" sz="2600" smtClean="0"/>
              <a:t>начальных классов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Arial" charset="0"/>
              </a:rPr>
              <a:t>МОУ</a:t>
            </a:r>
            <a:r>
              <a:rPr lang="ru-RU" sz="2000" smtClean="0">
                <a:latin typeface="Arial" charset="0"/>
              </a:rPr>
              <a:t>-сош № 3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Arial" charset="0"/>
              </a:rPr>
              <a:t>Анисимова</a:t>
            </a:r>
            <a:r>
              <a:rPr lang="ru-RU" sz="2600" smtClean="0"/>
              <a:t> Татьяна</a:t>
            </a:r>
          </a:p>
          <a:p>
            <a:pPr eaLnBrk="1" hangingPunct="1">
              <a:buFont typeface="Arial" charset="0"/>
              <a:buNone/>
            </a:pPr>
            <a:r>
              <a:rPr lang="ru-RU" sz="2600" smtClean="0"/>
              <a:t>       </a:t>
            </a:r>
            <a:r>
              <a:rPr lang="ru-RU" sz="2000" smtClean="0">
                <a:latin typeface="Arial" charset="0"/>
              </a:rPr>
              <a:t>Анатольевна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Arial" charset="0"/>
              </a:rPr>
              <a:t>2011-2012</a:t>
            </a:r>
            <a:r>
              <a:rPr lang="ru-RU" sz="2600" smtClean="0"/>
              <a:t> учебный год</a:t>
            </a:r>
          </a:p>
          <a:p>
            <a:pPr eaLnBrk="1" hangingPunct="1"/>
            <a:endParaRPr lang="ru-RU" sz="260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Жидкости несжимаемы. </a:t>
            </a:r>
            <a:r>
              <a:rPr lang="ru-RU" sz="2800" smtClean="0">
                <a:latin typeface="Arial" charset="0"/>
              </a:rPr>
              <a:t>Это</a:t>
            </a:r>
            <a:r>
              <a:rPr lang="ru-RU" sz="3200" smtClean="0"/>
              <a:t> свойство человек использует в технике</a:t>
            </a:r>
            <a:r>
              <a:rPr lang="ru-RU" sz="3200" smtClean="0">
                <a:latin typeface="Arial" charset="0"/>
              </a:rPr>
              <a:t>: </a:t>
            </a:r>
            <a:r>
              <a:rPr lang="ru-RU" sz="2800" smtClean="0">
                <a:latin typeface="Arial" charset="0"/>
              </a:rPr>
              <a:t>на его основе создан гидравлический пресс и домкрат.</a:t>
            </a:r>
            <a:endParaRPr lang="ru-RU" sz="3200" smtClean="0">
              <a:latin typeface="Arial" charset="0"/>
            </a:endParaRPr>
          </a:p>
        </p:txBody>
      </p:sp>
      <p:pic>
        <p:nvPicPr>
          <p:cNvPr id="23554" name="Содержимое 4" descr="январь и урок про воду 018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428750"/>
            <a:ext cx="4038600" cy="2428875"/>
          </a:xfrm>
        </p:spPr>
      </p:pic>
      <p:pic>
        <p:nvPicPr>
          <p:cNvPr id="23555" name="Содержимое 5" descr="январь и урок про воду 021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70463" y="1600200"/>
            <a:ext cx="3394075" cy="5114925"/>
          </a:xfrm>
        </p:spPr>
      </p:pic>
      <p:pic>
        <p:nvPicPr>
          <p:cNvPr id="23556" name="Рисунок 6" descr="январь и урок про воду 02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3929063"/>
            <a:ext cx="41433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Пар может совершать работу</a:t>
            </a:r>
          </a:p>
        </p:txBody>
      </p:sp>
      <p:pic>
        <p:nvPicPr>
          <p:cNvPr id="24578" name="Рисунок 4" descr="10043-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1285875"/>
            <a:ext cx="45720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6" descr="январь и урок про воду 02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357313"/>
            <a:ext cx="364331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Свойства воды как вещества и как жидкости</a:t>
            </a:r>
            <a:endParaRPr lang="ru-RU" sz="36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25"/>
          </a:xfrm>
        </p:spPr>
        <p:txBody>
          <a:bodyPr/>
          <a:lstStyle/>
          <a:p>
            <a:pPr eaLnBrk="1" hangingPunct="1"/>
            <a:r>
              <a:rPr lang="ru-RU" sz="2900" smtClean="0"/>
              <a:t>Люди изучили свойства воды, привыкли учитывать их в повседневной жизни и изобрели машины, использующие эти свойства. </a:t>
            </a:r>
            <a:r>
              <a:rPr lang="ru-RU" sz="2900" smtClean="0">
                <a:latin typeface="Arial" charset="0"/>
              </a:rPr>
              <a:t/>
            </a:r>
            <a:br>
              <a:rPr lang="ru-RU" sz="2900" smtClean="0">
                <a:latin typeface="Arial" charset="0"/>
              </a:rPr>
            </a:br>
            <a:r>
              <a:rPr lang="ru-RU" sz="2900" smtClean="0"/>
              <a:t>Отгадайте загадки. О каких свойствах воды в них говорится?</a:t>
            </a:r>
          </a:p>
        </p:txBody>
      </p:sp>
      <p:sp>
        <p:nvSpPr>
          <p:cNvPr id="26626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786063"/>
            <a:ext cx="4038600" cy="33401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smtClean="0"/>
              <a:t>    Я и тучка, и туман,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    И ручей, и океан,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    И летаю, и бегу,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    И «стеклянной» быть могу.</a:t>
            </a:r>
          </a:p>
          <a:p>
            <a:pPr eaLnBrk="1" hangingPunct="1"/>
            <a:endParaRPr lang="ru-RU" sz="2400" smtClean="0"/>
          </a:p>
        </p:txBody>
      </p:sp>
      <p:sp>
        <p:nvSpPr>
          <p:cNvPr id="26627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2714625"/>
            <a:ext cx="4038600" cy="34115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</a:t>
            </a:r>
            <a:r>
              <a:rPr lang="ru-RU" sz="2400" smtClean="0"/>
              <a:t>Чего в гору не выкатить,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     В решете не унести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     И в руках не удержать?</a:t>
            </a:r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МОЛОДЦЫ! </a:t>
            </a:r>
          </a:p>
        </p:txBody>
      </p:sp>
      <p:pic>
        <p:nvPicPr>
          <p:cNvPr id="27650" name="Рисунок 2" descr="19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285875"/>
            <a:ext cx="3571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3" descr="200f50ff55bca9fd23943482597afead0e7bf3e3_66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3857625"/>
            <a:ext cx="4429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4" descr="3802605_large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285875"/>
            <a:ext cx="40719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5" descr="image.28438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3784600"/>
            <a:ext cx="3429000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Вода – основной источник жизнедеятельности живых организмов</a:t>
            </a:r>
            <a:endParaRPr lang="ru-RU" sz="4000" dirty="0"/>
          </a:p>
        </p:txBody>
      </p:sp>
      <p:sp>
        <p:nvSpPr>
          <p:cNvPr id="14338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72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Живые организмы более чем  на 80 % состоят из воды, она наполняет все клетки растений и животных, поэтому они должны пить или всасывать корнями воду.  Вода необходима для  охлаждения организма (испарение воды с листьев и потоотделение у животных).</a:t>
            </a:r>
            <a:endParaRPr lang="ru-RU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000" smtClean="0">
                <a:latin typeface="Arial" charset="0"/>
              </a:rPr>
              <a:t>Вывод:Вода-основной источник жизнедеятельности организмов.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000" smtClean="0"/>
          </a:p>
        </p:txBody>
      </p:sp>
      <p:pic>
        <p:nvPicPr>
          <p:cNvPr id="14339" name="Содержимое 9" descr="0_476e_4897931b_XL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57750" y="1571625"/>
            <a:ext cx="4071938" cy="2357438"/>
          </a:xfrm>
        </p:spPr>
      </p:pic>
      <p:pic>
        <p:nvPicPr>
          <p:cNvPr id="14340" name="Рисунок 10" descr="0_e1c4_35404f5a_X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4071938"/>
            <a:ext cx="378618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714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Вода бывает в трех агрегатных состояниях:</a:t>
            </a:r>
            <a:br>
              <a:rPr lang="ru-RU" sz="2800" dirty="0" smtClean="0"/>
            </a:br>
            <a:r>
              <a:rPr lang="ru-RU" sz="2800" dirty="0" smtClean="0"/>
              <a:t>жидком, твердом, газообразном. Какие природные явления связаны с переходом воды из одного состояния в другое?</a:t>
            </a:r>
            <a:endParaRPr lang="ru-RU" sz="2800" dirty="0"/>
          </a:p>
        </p:txBody>
      </p:sp>
      <p:pic>
        <p:nvPicPr>
          <p:cNvPr id="15362" name="Содержимое 5" descr="paisaje-azul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57375"/>
            <a:ext cx="4138613" cy="2428875"/>
          </a:xfrm>
        </p:spPr>
      </p:pic>
      <p:pic>
        <p:nvPicPr>
          <p:cNvPr id="15363" name="Рисунок 6" descr="2514144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286250"/>
            <a:ext cx="41433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7" descr="233948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4286250"/>
            <a:ext cx="37861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Содержимое 9" descr="i-3732.jpg"/>
          <p:cNvPicPr>
            <a:picLocks noGrp="1" noChangeAspect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457200" y="1857375"/>
            <a:ext cx="4038600" cy="2357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50"/>
          </a:xfrm>
        </p:spPr>
        <p:txBody>
          <a:bodyPr/>
          <a:lstStyle/>
          <a:p>
            <a:pPr eaLnBrk="1" hangingPunct="1"/>
            <a:r>
              <a:rPr lang="ru-RU" sz="3200" smtClean="0"/>
              <a:t>Какие особые свойства воды – цвет, запах и вкус отличают ее от других жидкостей?</a:t>
            </a:r>
            <a:br>
              <a:rPr lang="ru-RU" sz="3200" smtClean="0"/>
            </a:br>
            <a:r>
              <a:rPr lang="ru-RU" sz="3200" smtClean="0"/>
              <a:t>Где и как свойства воды помогают человеку?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3125"/>
            <a:ext cx="4038600" cy="39830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       Вода –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  бесцветная жидкость, без запаха и без вкуса,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  принимает форму сосуда.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7411" name="Содержимое 4" descr="s8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2500313"/>
            <a:ext cx="4038600" cy="3214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7"/>
          </a:xfrm>
        </p:spPr>
        <p:txBody>
          <a:bodyPr/>
          <a:lstStyle/>
          <a:p>
            <a:pPr eaLnBrk="1" hangingPunct="1"/>
            <a:r>
              <a:rPr lang="ru-RU" sz="2900" smtClean="0"/>
              <a:t>Опы</a:t>
            </a:r>
            <a:r>
              <a:rPr lang="ru-RU" sz="2400" smtClean="0">
                <a:latin typeface="Arial" charset="0"/>
              </a:rPr>
              <a:t>т</a:t>
            </a:r>
            <a:r>
              <a:rPr lang="ru-RU" sz="2900" smtClean="0"/>
              <a:t> со стаканом воды и гирей.  Свойство - выталкивающая сила воды. Она направлена вверх и равна весу вытесненной воды. Этот закон открыл древнегреческий ученый Архимед.</a:t>
            </a:r>
          </a:p>
        </p:txBody>
      </p:sp>
      <p:pic>
        <p:nvPicPr>
          <p:cNvPr id="18434" name="Содержимое 4" descr="январь и урок про воду 01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714625"/>
            <a:ext cx="4329113" cy="3429000"/>
          </a:xfrm>
        </p:spPr>
      </p:pic>
      <p:pic>
        <p:nvPicPr>
          <p:cNvPr id="18435" name="Содержимое 5" descr="январь и урок про воду 012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68913" y="2643188"/>
            <a:ext cx="3446462" cy="3500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Как и где  человек использует выталкивающую силу воды?</a:t>
            </a:r>
          </a:p>
        </p:txBody>
      </p:sp>
      <p:pic>
        <p:nvPicPr>
          <p:cNvPr id="19458" name="Содержимое 4" descr="ak_vsk00118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4500563"/>
            <a:ext cx="4038600" cy="2357437"/>
          </a:xfrm>
        </p:spPr>
      </p:pic>
      <p:pic>
        <p:nvPicPr>
          <p:cNvPr id="19459" name="Содержимое 5" descr="plot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500188"/>
            <a:ext cx="4038600" cy="2857500"/>
          </a:xfrm>
        </p:spPr>
      </p:pic>
      <p:pic>
        <p:nvPicPr>
          <p:cNvPr id="19460" name="Рисунок 6" descr="foto_172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1428750"/>
            <a:ext cx="36433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7" descr="DSCN4012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4286250"/>
            <a:ext cx="42862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Архимедом был открыт закон сообщающихся сосудов – если соединить два любых сосуда, в них установится одинаковый уровень жидкости. Где и как человек использует закон сообщающихся сосудов?</a:t>
            </a:r>
            <a:endParaRPr lang="ru-RU" sz="3200" dirty="0"/>
          </a:p>
        </p:txBody>
      </p:sp>
      <p:pic>
        <p:nvPicPr>
          <p:cNvPr id="20482" name="Содержимое 4" descr="январь и урок про воду 013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857500"/>
            <a:ext cx="4281487" cy="3714750"/>
          </a:xfrm>
        </p:spPr>
      </p:pic>
      <p:pic>
        <p:nvPicPr>
          <p:cNvPr id="20483" name="Содержимое 5" descr="IMG_0855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857500"/>
            <a:ext cx="4038600" cy="3714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12"/>
          </a:xfrm>
        </p:spPr>
        <p:txBody>
          <a:bodyPr/>
          <a:lstStyle/>
          <a:p>
            <a:pPr eaLnBrk="1" hangingPunct="1"/>
            <a:r>
              <a:rPr lang="ru-RU" sz="3600" smtClean="0"/>
              <a:t>Течение воды - большая сила. Как человек использует текучесть воды ? </a:t>
            </a:r>
          </a:p>
        </p:txBody>
      </p:sp>
      <p:pic>
        <p:nvPicPr>
          <p:cNvPr id="21506" name="Содержимое 4" descr="январь и урок про воду 014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928813"/>
            <a:ext cx="2286000" cy="2071687"/>
          </a:xfrm>
        </p:spPr>
      </p:pic>
      <p:pic>
        <p:nvPicPr>
          <p:cNvPr id="21507" name="Содержимое 5" descr="0921fb784f0f4d0e6d9b87c05a2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857625" y="1785938"/>
            <a:ext cx="4829175" cy="2571750"/>
          </a:xfrm>
        </p:spPr>
      </p:pic>
      <p:pic>
        <p:nvPicPr>
          <p:cNvPr id="21508" name="Рисунок 7" descr="январь и урок про воду 01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4143375"/>
            <a:ext cx="3214687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8" descr="179449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5" y="4500563"/>
            <a:ext cx="48577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Фильтрация, получение пресной воды выпариванием , очистка воды, очистные сооружения.</a:t>
            </a:r>
            <a:endParaRPr lang="ru-RU" sz="3600" dirty="0"/>
          </a:p>
        </p:txBody>
      </p:sp>
      <p:pic>
        <p:nvPicPr>
          <p:cNvPr id="22530" name="Содержимое 5" descr="январь и урок про воду 017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00188"/>
            <a:ext cx="4038600" cy="2500312"/>
          </a:xfrm>
        </p:spPr>
      </p:pic>
      <p:pic>
        <p:nvPicPr>
          <p:cNvPr id="22531" name="Содержимое 6" descr="январь и урок про воду 016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1500188"/>
            <a:ext cx="4038600" cy="2500312"/>
          </a:xfrm>
        </p:spPr>
      </p:pic>
      <p:pic>
        <p:nvPicPr>
          <p:cNvPr id="22532" name="Рисунок 7" descr="bosb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4143375"/>
            <a:ext cx="42148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8" descr="S370000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4143375"/>
            <a:ext cx="41433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285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Как человек использует свойства воды?</vt:lpstr>
      <vt:lpstr>Вода – основной источник жизнедеятельности живых организмов</vt:lpstr>
      <vt:lpstr>Вода бывает в трех агрегатных состояниях: жидком, твердом, газообразном. Какие природные явления связаны с переходом воды из одного состояния в другое?</vt:lpstr>
      <vt:lpstr>Какие особые свойства воды – цвет, запах и вкус отличают ее от других жидкостей? Где и как свойства воды помогают человеку?</vt:lpstr>
      <vt:lpstr>Опыт со стаканом воды и гирей.  Свойство - выталкивающая сила воды. Она направлена вверх и равна весу вытесненной воды. Этот закон открыл древнегреческий ученый Архимед.</vt:lpstr>
      <vt:lpstr>Как и где  человек использует выталкивающую силу воды?</vt:lpstr>
      <vt:lpstr>Архимедом был открыт закон сообщающихся сосудов – если соединить два любых сосуда, в них установится одинаковый уровень жидкости. Где и как человек использует закон сообщающихся сосудов?</vt:lpstr>
      <vt:lpstr>Течение воды - большая сила. Как человек использует текучесть воды ? </vt:lpstr>
      <vt:lpstr>Фильтрация, получение пресной воды выпариванием , очистка воды, очистные сооружения.</vt:lpstr>
      <vt:lpstr>Жидкости несжимаемы. Это свойство человек использует в технике: на его основе создан гидравлический пресс и домкрат.</vt:lpstr>
      <vt:lpstr>Пар может совершать работу</vt:lpstr>
      <vt:lpstr>Свойства воды как вещества и как жидкости</vt:lpstr>
      <vt:lpstr>Люди изучили свойства воды, привыкли учитывать их в повседневной жизни и изобрели машины, использующие эти свойства.  Отгадайте загадки. О каких свойствах воды в них говорится?</vt:lpstr>
      <vt:lpstr>МОЛОДЦЫ!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человек использует свойства воды?</dc:title>
  <dc:creator>dns</dc:creator>
  <cp:lastModifiedBy>User</cp:lastModifiedBy>
  <cp:revision>35</cp:revision>
  <dcterms:created xsi:type="dcterms:W3CDTF">2011-01-19T16:42:42Z</dcterms:created>
  <dcterms:modified xsi:type="dcterms:W3CDTF">2011-11-22T06:39:02Z</dcterms:modified>
</cp:coreProperties>
</file>